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58" r:id="rId5"/>
    <p:sldId id="259" r:id="rId6"/>
    <p:sldId id="260" r:id="rId7"/>
    <p:sldId id="272" r:id="rId8"/>
    <p:sldId id="264" r:id="rId9"/>
    <p:sldId id="265" r:id="rId10"/>
    <p:sldId id="266" r:id="rId11"/>
    <p:sldId id="267" r:id="rId12"/>
    <p:sldId id="261" r:id="rId13"/>
    <p:sldId id="269" r:id="rId14"/>
    <p:sldId id="273" r:id="rId15"/>
    <p:sldId id="279" r:id="rId16"/>
    <p:sldId id="280" r:id="rId17"/>
    <p:sldId id="274" r:id="rId18"/>
    <p:sldId id="281" r:id="rId19"/>
    <p:sldId id="275" r:id="rId20"/>
    <p:sldId id="284" r:id="rId21"/>
    <p:sldId id="283" r:id="rId22"/>
    <p:sldId id="287" r:id="rId23"/>
    <p:sldId id="288" r:id="rId24"/>
    <p:sldId id="289" r:id="rId25"/>
    <p:sldId id="290" r:id="rId26"/>
    <p:sldId id="292" r:id="rId27"/>
    <p:sldId id="291" r:id="rId28"/>
    <p:sldId id="276" r:id="rId29"/>
    <p:sldId id="285" r:id="rId30"/>
    <p:sldId id="278" r:id="rId31"/>
    <p:sldId id="286"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25" userDrawn="1">
          <p15:clr>
            <a:srgbClr val="A4A3A4"/>
          </p15:clr>
        </p15:guide>
        <p15:guide id="2" pos="4951" userDrawn="1">
          <p15:clr>
            <a:srgbClr val="A4A3A4"/>
          </p15:clr>
        </p15:guide>
        <p15:guide id="3" pos="4770" userDrawn="1">
          <p15:clr>
            <a:srgbClr val="A4A3A4"/>
          </p15:clr>
        </p15:guide>
        <p15:guide id="4" orient="horz" pos="17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93D"/>
    <a:srgbClr val="C2882B"/>
    <a:srgbClr val="7B3400"/>
    <a:srgbClr val="269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p:scale>
          <a:sx n="90" d="100"/>
          <a:sy n="90" d="100"/>
        </p:scale>
        <p:origin x="326" y="-293"/>
      </p:cViewPr>
      <p:guideLst>
        <p:guide orient="horz" pos="3725"/>
        <p:guide pos="4951"/>
        <p:guide pos="4770"/>
        <p:guide orient="horz" pos="1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Epochs</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Sheet1!$B$2:$B$10</c:f>
              <c:numCache>
                <c:formatCode>0%</c:formatCode>
                <c:ptCount val="9"/>
                <c:pt idx="0">
                  <c:v>0</c:v>
                </c:pt>
                <c:pt idx="1">
                  <c:v>0.27777777777777779</c:v>
                </c:pt>
                <c:pt idx="2">
                  <c:v>0.27777777777777779</c:v>
                </c:pt>
                <c:pt idx="3">
                  <c:v>0.41111111111111109</c:v>
                </c:pt>
                <c:pt idx="4">
                  <c:v>0.3888888888888889</c:v>
                </c:pt>
                <c:pt idx="5">
                  <c:v>0.36666666666666659</c:v>
                </c:pt>
                <c:pt idx="6">
                  <c:v>0.21111111111111111</c:v>
                </c:pt>
                <c:pt idx="7">
                  <c:v>0.3</c:v>
                </c:pt>
                <c:pt idx="8">
                  <c:v>0.34444444444444439</c:v>
                </c:pt>
              </c:numCache>
            </c:numRef>
          </c:val>
          <c:smooth val="1"/>
          <c:extLst>
            <c:ext xmlns:c16="http://schemas.microsoft.com/office/drawing/2014/chart" uri="{C3380CC4-5D6E-409C-BE32-E72D297353CC}">
              <c16:uniqueId val="{00000000-F8C8-4868-B6C9-80F87C6DF0A3}"/>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c:v>
                </c:pt>
                <c:pt idx="1">
                  <c:v>4</c:v>
                </c:pt>
                <c:pt idx="2">
                  <c:v>6</c:v>
                </c:pt>
                <c:pt idx="3">
                  <c:v>8</c:v>
                </c:pt>
                <c:pt idx="4">
                  <c:v>10</c:v>
                </c:pt>
                <c:pt idx="5">
                  <c:v>12</c:v>
                </c:pt>
                <c:pt idx="6">
                  <c:v>14</c:v>
                </c:pt>
                <c:pt idx="7">
                  <c:v>16</c:v>
                </c:pt>
                <c:pt idx="8">
                  <c:v>18</c:v>
                </c:pt>
              </c:numCache>
            </c:numRef>
          </c:cat>
          <c:val>
            <c:numRef>
              <c:f>Sheet1!$C$2:$C$10</c:f>
              <c:numCache>
                <c:formatCode>0%</c:formatCode>
                <c:ptCount val="9"/>
                <c:pt idx="0">
                  <c:v>0.34567901234567899</c:v>
                </c:pt>
                <c:pt idx="1">
                  <c:v>0.35111662531017368</c:v>
                </c:pt>
                <c:pt idx="2">
                  <c:v>0.35235732009925558</c:v>
                </c:pt>
                <c:pt idx="3">
                  <c:v>0.5161290322580645</c:v>
                </c:pt>
                <c:pt idx="4">
                  <c:v>0.61538461538461542</c:v>
                </c:pt>
                <c:pt idx="5">
                  <c:v>0.67990074441687343</c:v>
                </c:pt>
                <c:pt idx="6">
                  <c:v>0.86972704714640203</c:v>
                </c:pt>
                <c:pt idx="7">
                  <c:v>0.88089330024813894</c:v>
                </c:pt>
                <c:pt idx="8">
                  <c:v>0.77543424317617871</c:v>
                </c:pt>
              </c:numCache>
            </c:numRef>
          </c:val>
          <c:smooth val="1"/>
          <c:extLst>
            <c:ext xmlns:c16="http://schemas.microsoft.com/office/drawing/2014/chart" uri="{C3380CC4-5D6E-409C-BE32-E72D297353CC}">
              <c16:uniqueId val="{00000001-F8C8-4868-B6C9-80F87C6DF0A3}"/>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t>Change in Test and Train</a:t>
            </a:r>
            <a:r>
              <a:rPr lang="en-IN" sz="1200" b="1" baseline="0" dirty="0"/>
              <a:t> Accuracy with Embedding Size</a:t>
            </a:r>
            <a:endParaRPr lang="en-IN"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Sheet1!$B$2:$B$8</c:f>
              <c:numCache>
                <c:formatCode>0%</c:formatCode>
                <c:ptCount val="7"/>
                <c:pt idx="0">
                  <c:v>0.27777777777777779</c:v>
                </c:pt>
                <c:pt idx="1">
                  <c:v>0.27777777777777779</c:v>
                </c:pt>
                <c:pt idx="2">
                  <c:v>0.34444444444444439</c:v>
                </c:pt>
                <c:pt idx="3">
                  <c:v>0.35555555555555562</c:v>
                </c:pt>
                <c:pt idx="4">
                  <c:v>0.35555555555555562</c:v>
                </c:pt>
                <c:pt idx="5">
                  <c:v>0.31111111111111112</c:v>
                </c:pt>
                <c:pt idx="6">
                  <c:v>0.34444444444444439</c:v>
                </c:pt>
              </c:numCache>
            </c:numRef>
          </c:val>
          <c:smooth val="1"/>
          <c:extLst>
            <c:ext xmlns:c16="http://schemas.microsoft.com/office/drawing/2014/chart" uri="{C3380CC4-5D6E-409C-BE32-E72D297353CC}">
              <c16:uniqueId val="{00000000-AC14-40F7-81BF-3C9FDD47873C}"/>
            </c:ext>
          </c:extLst>
        </c:ser>
        <c:ser>
          <c:idx val="1"/>
          <c:order val="1"/>
          <c:tx>
            <c:strRef>
              <c:f>Sheet1!$C$1</c:f>
              <c:strCache>
                <c:ptCount val="1"/>
                <c:pt idx="0">
                  <c:v>train_acc</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c:v>
                </c:pt>
                <c:pt idx="1">
                  <c:v>4</c:v>
                </c:pt>
                <c:pt idx="2">
                  <c:v>16</c:v>
                </c:pt>
                <c:pt idx="3">
                  <c:v>64</c:v>
                </c:pt>
                <c:pt idx="4">
                  <c:v>128</c:v>
                </c:pt>
                <c:pt idx="5">
                  <c:v>256</c:v>
                </c:pt>
                <c:pt idx="6">
                  <c:v>512</c:v>
                </c:pt>
              </c:numCache>
            </c:numRef>
          </c:cat>
          <c:val>
            <c:numRef>
              <c:f>Sheet1!$C$2:$C$8</c:f>
              <c:numCache>
                <c:formatCode>0%</c:formatCode>
                <c:ptCount val="7"/>
                <c:pt idx="0">
                  <c:v>0.35111662531017368</c:v>
                </c:pt>
                <c:pt idx="1">
                  <c:v>0.35111662531017368</c:v>
                </c:pt>
                <c:pt idx="2">
                  <c:v>0.47642679900744422</c:v>
                </c:pt>
                <c:pt idx="3">
                  <c:v>0.59677419354838712</c:v>
                </c:pt>
                <c:pt idx="4">
                  <c:v>0.70471464019851116</c:v>
                </c:pt>
                <c:pt idx="5">
                  <c:v>0.68114143920595538</c:v>
                </c:pt>
                <c:pt idx="6">
                  <c:v>0.63151364764267992</c:v>
                </c:pt>
              </c:numCache>
            </c:numRef>
          </c:val>
          <c:smooth val="1"/>
          <c:extLst>
            <c:ext xmlns:c16="http://schemas.microsoft.com/office/drawing/2014/chart" uri="{C3380CC4-5D6E-409C-BE32-E72D297353CC}">
              <c16:uniqueId val="{00000001-AC14-40F7-81BF-3C9FDD47873C}"/>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Number of Epochs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Change in Test and Train Accuracy with across Model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Sheet1!$B$2:$B$10</c:f>
              <c:numCache>
                <c:formatCode>0%</c:formatCode>
                <c:ptCount val="9"/>
                <c:pt idx="0">
                  <c:v>0.31703910614525138</c:v>
                </c:pt>
                <c:pt idx="1">
                  <c:v>0.55865921787709494</c:v>
                </c:pt>
                <c:pt idx="2">
                  <c:v>0.56564245810055869</c:v>
                </c:pt>
                <c:pt idx="3">
                  <c:v>0.65083798882681565</c:v>
                </c:pt>
                <c:pt idx="4">
                  <c:v>0.76396648044692739</c:v>
                </c:pt>
                <c:pt idx="5">
                  <c:v>0.82402234636871508</c:v>
                </c:pt>
                <c:pt idx="6">
                  <c:v>0.8505586592178771</c:v>
                </c:pt>
                <c:pt idx="7">
                  <c:v>0.87150837988826813</c:v>
                </c:pt>
                <c:pt idx="8">
                  <c:v>0.88128491620111726</c:v>
                </c:pt>
              </c:numCache>
            </c:numRef>
          </c:cat>
          <c:val>
            <c:numRef>
              <c:f>Sheet1!$A$2:$A$10</c:f>
              <c:numCache>
                <c:formatCode>0%</c:formatCode>
                <c:ptCount val="9"/>
                <c:pt idx="0">
                  <c:v>0.35</c:v>
                </c:pt>
                <c:pt idx="1">
                  <c:v>0.30555555555555558</c:v>
                </c:pt>
                <c:pt idx="2">
                  <c:v>0.33888888888888891</c:v>
                </c:pt>
                <c:pt idx="3">
                  <c:v>0.30555555555555558</c:v>
                </c:pt>
                <c:pt idx="4">
                  <c:v>0.4</c:v>
                </c:pt>
                <c:pt idx="5">
                  <c:v>0.38333333333333341</c:v>
                </c:pt>
                <c:pt idx="6">
                  <c:v>0.3611111111111111</c:v>
                </c:pt>
                <c:pt idx="7">
                  <c:v>0.35555555555555562</c:v>
                </c:pt>
                <c:pt idx="8">
                  <c:v>0.35555555555555562</c:v>
                </c:pt>
              </c:numCache>
            </c:numRef>
          </c:val>
          <c:smooth val="1"/>
          <c:extLst>
            <c:ext xmlns:c16="http://schemas.microsoft.com/office/drawing/2014/chart" uri="{C3380CC4-5D6E-409C-BE32-E72D297353CC}">
              <c16:uniqueId val="{00000000-4660-46C8-A45E-5F83535208A2}"/>
            </c:ext>
          </c:extLst>
        </c:ser>
        <c:ser>
          <c:idx val="1"/>
          <c:order val="1"/>
          <c:tx>
            <c:strRef>
              <c:f>Sheet1!$C$1</c:f>
              <c:strCache>
                <c:ptCount val="1"/>
                <c:pt idx="0">
                  <c:v>Column1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0%</c:formatCode>
                <c:ptCount val="9"/>
                <c:pt idx="0">
                  <c:v>0.35</c:v>
                </c:pt>
                <c:pt idx="1">
                  <c:v>0.30555555555555558</c:v>
                </c:pt>
                <c:pt idx="2">
                  <c:v>0.33888888888888891</c:v>
                </c:pt>
                <c:pt idx="3">
                  <c:v>0.30555555555555558</c:v>
                </c:pt>
                <c:pt idx="4">
                  <c:v>0.4</c:v>
                </c:pt>
                <c:pt idx="5">
                  <c:v>0.38333333333333341</c:v>
                </c:pt>
                <c:pt idx="6">
                  <c:v>0.3611111111111111</c:v>
                </c:pt>
                <c:pt idx="7">
                  <c:v>0.35555555555555562</c:v>
                </c:pt>
                <c:pt idx="8">
                  <c:v>0.35555555555555562</c:v>
                </c:pt>
              </c:numCache>
            </c:numRef>
          </c:cat>
          <c:val>
            <c:numRef>
              <c:f>Sheet1!$C$2:$C$10</c:f>
              <c:numCache>
                <c:formatCode>0%</c:formatCode>
                <c:ptCount val="9"/>
              </c:numCache>
            </c:numRef>
          </c:val>
          <c:smooth val="0"/>
          <c:extLst>
            <c:ext xmlns:c16="http://schemas.microsoft.com/office/drawing/2014/chart" uri="{C3380CC4-5D6E-409C-BE32-E72D297353CC}">
              <c16:uniqueId val="{00000001-4660-46C8-A45E-5F83535208A2}"/>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Train Accuracy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Test Accuracy</a:t>
                </a:r>
                <a:endParaRPr lang="en-IN"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Change in Test and Train Accuracy with across Model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Sheet1!$B$2:$B$10</c:f>
              <c:numCache>
                <c:formatCode>0%</c:formatCode>
                <c:ptCount val="9"/>
                <c:pt idx="0">
                  <c:v>0.62084592145015105</c:v>
                </c:pt>
                <c:pt idx="1">
                  <c:v>0.63826815642458101</c:v>
                </c:pt>
                <c:pt idx="2">
                  <c:v>0.75698324022346364</c:v>
                </c:pt>
                <c:pt idx="3">
                  <c:v>0.75698324022346364</c:v>
                </c:pt>
                <c:pt idx="4">
                  <c:v>0.79792746113989632</c:v>
                </c:pt>
                <c:pt idx="5">
                  <c:v>0.88821752265861031</c:v>
                </c:pt>
                <c:pt idx="6">
                  <c:v>0.9380664652567976</c:v>
                </c:pt>
                <c:pt idx="7">
                  <c:v>0.93957703927492442</c:v>
                </c:pt>
              </c:numCache>
            </c:numRef>
          </c:cat>
          <c:val>
            <c:numRef>
              <c:f>Sheet1!$A$2:$A$10</c:f>
              <c:numCache>
                <c:formatCode>0%</c:formatCode>
                <c:ptCount val="9"/>
                <c:pt idx="0">
                  <c:v>0.43975903614457829</c:v>
                </c:pt>
                <c:pt idx="1">
                  <c:v>0.32222222222222219</c:v>
                </c:pt>
                <c:pt idx="2">
                  <c:v>0.3</c:v>
                </c:pt>
                <c:pt idx="3">
                  <c:v>0.3</c:v>
                </c:pt>
                <c:pt idx="4">
                  <c:v>0.3253012048192771</c:v>
                </c:pt>
                <c:pt idx="5">
                  <c:v>0.35542168674698787</c:v>
                </c:pt>
                <c:pt idx="6">
                  <c:v>0.38554216867469882</c:v>
                </c:pt>
                <c:pt idx="7">
                  <c:v>0.37349397590361438</c:v>
                </c:pt>
              </c:numCache>
            </c:numRef>
          </c:val>
          <c:smooth val="1"/>
          <c:extLst>
            <c:ext xmlns:c16="http://schemas.microsoft.com/office/drawing/2014/chart" uri="{C3380CC4-5D6E-409C-BE32-E72D297353CC}">
              <c16:uniqueId val="{00000000-4660-46C8-A45E-5F83535208A2}"/>
            </c:ext>
          </c:extLst>
        </c:ser>
        <c:ser>
          <c:idx val="1"/>
          <c:order val="1"/>
          <c:tx>
            <c:strRef>
              <c:f>Sheet1!$C$1</c:f>
              <c:strCache>
                <c:ptCount val="1"/>
                <c:pt idx="0">
                  <c:v>Column1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0%</c:formatCode>
                <c:ptCount val="9"/>
                <c:pt idx="0">
                  <c:v>0.43975903614457829</c:v>
                </c:pt>
                <c:pt idx="1">
                  <c:v>0.32222222222222219</c:v>
                </c:pt>
                <c:pt idx="2">
                  <c:v>0.3</c:v>
                </c:pt>
                <c:pt idx="3">
                  <c:v>0.3</c:v>
                </c:pt>
                <c:pt idx="4">
                  <c:v>0.3253012048192771</c:v>
                </c:pt>
                <c:pt idx="5">
                  <c:v>0.35542168674698787</c:v>
                </c:pt>
                <c:pt idx="6">
                  <c:v>0.38554216867469882</c:v>
                </c:pt>
                <c:pt idx="7">
                  <c:v>0.37349397590361438</c:v>
                </c:pt>
              </c:numCache>
            </c:numRef>
          </c:cat>
          <c:val>
            <c:numRef>
              <c:f>Sheet1!$C$2:$C$10</c:f>
              <c:numCache>
                <c:formatCode>0%</c:formatCode>
                <c:ptCount val="9"/>
              </c:numCache>
            </c:numRef>
          </c:val>
          <c:smooth val="0"/>
          <c:extLst>
            <c:ext xmlns:c16="http://schemas.microsoft.com/office/drawing/2014/chart" uri="{C3380CC4-5D6E-409C-BE32-E72D297353CC}">
              <c16:uniqueId val="{00000001-4660-46C8-A45E-5F83535208A2}"/>
            </c:ext>
          </c:extLst>
        </c:ser>
        <c:dLbls>
          <c:showLegendKey val="0"/>
          <c:showVal val="0"/>
          <c:showCatName val="0"/>
          <c:showSerName val="0"/>
          <c:showPercent val="0"/>
          <c:showBubbleSize val="0"/>
        </c:dLbls>
        <c:smooth val="0"/>
        <c:axId val="481182992"/>
        <c:axId val="481183312"/>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Train Accuracy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Test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Change in Test and Train Accuracy with across Model Iterations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c:f>
              <c:strCache>
                <c:ptCount val="1"/>
                <c:pt idx="0">
                  <c:v>test_acc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Sheet1!$B$2:$B$7</c:f>
              <c:numCache>
                <c:formatCode>0%</c:formatCode>
                <c:ptCount val="6"/>
                <c:pt idx="0">
                  <c:v>0.41480446927374298</c:v>
                </c:pt>
                <c:pt idx="1">
                  <c:v>0.74022346368715086</c:v>
                </c:pt>
                <c:pt idx="2">
                  <c:v>0.84636871508379885</c:v>
                </c:pt>
                <c:pt idx="3">
                  <c:v>0.84916201117318435</c:v>
                </c:pt>
                <c:pt idx="4">
                  <c:v>0.86173184357541899</c:v>
                </c:pt>
                <c:pt idx="5">
                  <c:v>0.86173184357541899</c:v>
                </c:pt>
              </c:numCache>
            </c:numRef>
          </c:cat>
          <c:val>
            <c:numRef>
              <c:f>Sheet1!$A$2:$A$7</c:f>
              <c:numCache>
                <c:formatCode>0%</c:formatCode>
                <c:ptCount val="6"/>
                <c:pt idx="0">
                  <c:v>0.37222222222222218</c:v>
                </c:pt>
                <c:pt idx="1">
                  <c:v>0.37777777777777782</c:v>
                </c:pt>
                <c:pt idx="2">
                  <c:v>0.40555555555555561</c:v>
                </c:pt>
                <c:pt idx="3">
                  <c:v>0.31666666666666671</c:v>
                </c:pt>
                <c:pt idx="4">
                  <c:v>0.34444444444444439</c:v>
                </c:pt>
                <c:pt idx="5">
                  <c:v>0.34444444444444439</c:v>
                </c:pt>
              </c:numCache>
            </c:numRef>
          </c:val>
          <c:smooth val="1"/>
          <c:extLst>
            <c:ext xmlns:c16="http://schemas.microsoft.com/office/drawing/2014/chart" uri="{C3380CC4-5D6E-409C-BE32-E72D297353CC}">
              <c16:uniqueId val="{00000000-4660-46C8-A45E-5F83535208A2}"/>
            </c:ext>
          </c:extLst>
        </c:ser>
        <c:dLbls>
          <c:showLegendKey val="0"/>
          <c:showVal val="0"/>
          <c:showCatName val="0"/>
          <c:showSerName val="0"/>
          <c:showPercent val="0"/>
          <c:showBubbleSize val="0"/>
        </c:dLbls>
        <c:smooth val="0"/>
        <c:axId val="481182992"/>
        <c:axId val="481183312"/>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Column1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Sheet1!$B$2:$B$7</c15:sqref>
                        </c15:formulaRef>
                      </c:ext>
                    </c:extLst>
                    <c:numCache>
                      <c:formatCode>0%</c:formatCode>
                      <c:ptCount val="6"/>
                      <c:pt idx="0">
                        <c:v>0.41480446927374298</c:v>
                      </c:pt>
                      <c:pt idx="1">
                        <c:v>0.74022346368715086</c:v>
                      </c:pt>
                      <c:pt idx="2">
                        <c:v>0.84636871508379885</c:v>
                      </c:pt>
                      <c:pt idx="3">
                        <c:v>0.84916201117318435</c:v>
                      </c:pt>
                      <c:pt idx="4">
                        <c:v>0.86173184357541899</c:v>
                      </c:pt>
                      <c:pt idx="5">
                        <c:v>0.86173184357541899</c:v>
                      </c:pt>
                    </c:numCache>
                  </c:numRef>
                </c:cat>
                <c:val>
                  <c:numRef>
                    <c:extLst>
                      <c:ext uri="{02D57815-91ED-43cb-92C2-25804820EDAC}">
                        <c15:formulaRef>
                          <c15:sqref>Sheet1!$C$2:$C$10</c15:sqref>
                        </c15:formulaRef>
                      </c:ext>
                    </c:extLst>
                    <c:numCache>
                      <c:formatCode>0%</c:formatCode>
                      <c:ptCount val="9"/>
                    </c:numCache>
                  </c:numRef>
                </c:val>
                <c:smooth val="0"/>
                <c:extLst>
                  <c:ext xmlns:c16="http://schemas.microsoft.com/office/drawing/2014/chart" uri="{C3380CC4-5D6E-409C-BE32-E72D297353CC}">
                    <c16:uniqueId val="{00000001-4660-46C8-A45E-5F83535208A2}"/>
                  </c:ext>
                </c:extLst>
              </c15:ser>
            </c15:filteredLineSeries>
          </c:ext>
        </c:extLst>
      </c:lineChart>
      <c:catAx>
        <c:axId val="4811829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Train Accuracy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3312"/>
        <c:crosses val="autoZero"/>
        <c:auto val="1"/>
        <c:lblAlgn val="ctr"/>
        <c:lblOffset val="100"/>
        <c:noMultiLvlLbl val="0"/>
      </c:catAx>
      <c:valAx>
        <c:axId val="48118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Test 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18299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7393D">
        <a:alpha val="10000"/>
      </a:srgbClr>
    </a:solidFill>
    <a:ln>
      <a:solidFill>
        <a:srgbClr val="17393D"/>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27B1-847B-FA98-D9FF-2149899245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E4FE3C-1231-9E94-CD08-5FA4429C4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9632F2-D98C-F51B-FEB6-3B88F72EFF0C}"/>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5" name="Footer Placeholder 4">
            <a:extLst>
              <a:ext uri="{FF2B5EF4-FFF2-40B4-BE49-F238E27FC236}">
                <a16:creationId xmlns:a16="http://schemas.microsoft.com/office/drawing/2014/main" id="{24D786F5-A8AD-ACF7-1108-6AFC80C94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E43549-1F37-EC9E-0E2C-5C4CE6C8BCA1}"/>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5761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9F49-AA4C-F638-B7C7-3F91E9BF53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FCBFB-4207-FFBC-CE00-7B4DA47346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BFD87F-92F3-114A-0E24-99B42570304B}"/>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5" name="Footer Placeholder 4">
            <a:extLst>
              <a:ext uri="{FF2B5EF4-FFF2-40B4-BE49-F238E27FC236}">
                <a16:creationId xmlns:a16="http://schemas.microsoft.com/office/drawing/2014/main" id="{34EDB43C-27A6-CDCB-A373-E3E3C4870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33781-EB57-D0B4-6AD9-384D8FC7DC0E}"/>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84137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1BF336-6D0F-6711-EE81-66B0D1816A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FD1BF4-A4BA-2FC9-32AD-CCCF7E1A0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A5BDF4-1108-422B-F64E-0FA0BEAC2FE3}"/>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5" name="Footer Placeholder 4">
            <a:extLst>
              <a:ext uri="{FF2B5EF4-FFF2-40B4-BE49-F238E27FC236}">
                <a16:creationId xmlns:a16="http://schemas.microsoft.com/office/drawing/2014/main" id="{CD69C103-F9C9-5DF5-AAC7-75B5B2A669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ACDA9C-13F5-51B0-184A-5B890D80F534}"/>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99624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D557-F802-CA71-062F-20A1933779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CC4B0E-0CDD-4CF8-08AC-803672E5E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72BED5-7A12-D230-1851-45E18280EFE3}"/>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5" name="Footer Placeholder 4">
            <a:extLst>
              <a:ext uri="{FF2B5EF4-FFF2-40B4-BE49-F238E27FC236}">
                <a16:creationId xmlns:a16="http://schemas.microsoft.com/office/drawing/2014/main" id="{B8694899-9AD1-2B6E-9FFF-383B2193A4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2B9AD-D639-5583-1E7C-2D24A2C79868}"/>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0799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FEFB-ED1B-63BD-4415-D5B053B5E1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BBDF77-180D-CD74-C593-604E2BEB8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428A0-48CF-7EAB-4AC4-CE17DF115A28}"/>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5" name="Footer Placeholder 4">
            <a:extLst>
              <a:ext uri="{FF2B5EF4-FFF2-40B4-BE49-F238E27FC236}">
                <a16:creationId xmlns:a16="http://schemas.microsoft.com/office/drawing/2014/main" id="{6D645D3B-E341-5D25-DD99-5EA84E508A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EB2588-086F-B6BC-E12E-51940BD4C85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48663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2ED6-E48B-842C-C26A-C5A82D8034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D7245A-53B5-FC4B-1071-BD38311B67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263E71-0631-81AC-EBFC-E89A895792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2513B1-C208-B257-883E-48D2A770EFB7}"/>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6" name="Footer Placeholder 5">
            <a:extLst>
              <a:ext uri="{FF2B5EF4-FFF2-40B4-BE49-F238E27FC236}">
                <a16:creationId xmlns:a16="http://schemas.microsoft.com/office/drawing/2014/main" id="{69A0C909-1FF6-2347-FF47-550D4DEEA5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5EAB86-B355-CB12-212B-CE58FBBDEF3F}"/>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386998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B3C2-368F-E781-7E14-6615EF5D9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A330CD-E1D5-BC2F-DE5F-1C6128A8E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59D37-6E62-61E0-B576-FD0A3DB4D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C18E57-2C60-4E25-FF2A-41DC600E5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EE8CF-2D2F-4A34-80FC-2ED1871456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794443-EFC5-80E7-6D6D-0357E099A691}"/>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8" name="Footer Placeholder 7">
            <a:extLst>
              <a:ext uri="{FF2B5EF4-FFF2-40B4-BE49-F238E27FC236}">
                <a16:creationId xmlns:a16="http://schemas.microsoft.com/office/drawing/2014/main" id="{01C0EF8B-C324-A1E2-B402-BFF29EAEFA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6875D3-F683-E2DC-E2F3-5CFFB6CCC01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20850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E7A0-316F-EE4C-8878-3D5F431D7D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BC01F4-9792-ACBB-5943-F9DBBA96208D}"/>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4" name="Footer Placeholder 3">
            <a:extLst>
              <a:ext uri="{FF2B5EF4-FFF2-40B4-BE49-F238E27FC236}">
                <a16:creationId xmlns:a16="http://schemas.microsoft.com/office/drawing/2014/main" id="{9E57F090-657D-F522-2BF7-4D98F76B9A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A54EDB-8FF2-0344-2AFE-33A0465F7A90}"/>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051988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B3CBA-BFC2-FA90-8A1E-7DF16063AD77}"/>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3" name="Footer Placeholder 2">
            <a:extLst>
              <a:ext uri="{FF2B5EF4-FFF2-40B4-BE49-F238E27FC236}">
                <a16:creationId xmlns:a16="http://schemas.microsoft.com/office/drawing/2014/main" id="{BEEAD6C7-C14D-97F2-2445-710E4733A4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981B02-6E6C-0CAD-1D66-4D77134FD585}"/>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2190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20E3-2EE8-59D9-5775-2F01ECDE4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905C02-7943-1CE4-8582-9EB4A6B7A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530AE4-516E-E4EC-B18B-6031818B5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D324F-FF67-A21C-F2C3-D916692570B7}"/>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6" name="Footer Placeholder 5">
            <a:extLst>
              <a:ext uri="{FF2B5EF4-FFF2-40B4-BE49-F238E27FC236}">
                <a16:creationId xmlns:a16="http://schemas.microsoft.com/office/drawing/2014/main" id="{7B5FFE37-B644-576A-C791-1E62173A0A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DB52CE-147A-0D22-E4B3-DC7F7A276373}"/>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1831747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3958-871C-1010-836C-AFD88A516A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6CDA3B-1121-6746-11AB-5A70FBD0C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6A5542-C266-A356-175A-6D23320AA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79B6F-0A79-87CC-6354-249BD3BD9CCE}"/>
              </a:ext>
            </a:extLst>
          </p:cNvPr>
          <p:cNvSpPr>
            <a:spLocks noGrp="1"/>
          </p:cNvSpPr>
          <p:nvPr>
            <p:ph type="dt" sz="half" idx="10"/>
          </p:nvPr>
        </p:nvSpPr>
        <p:spPr/>
        <p:txBody>
          <a:bodyPr/>
          <a:lstStyle/>
          <a:p>
            <a:fld id="{49472892-58B6-493D-BDEB-D667046328E8}" type="datetimeFigureOut">
              <a:rPr lang="en-IN" smtClean="0"/>
              <a:t>27-03-2023</a:t>
            </a:fld>
            <a:endParaRPr lang="en-IN"/>
          </a:p>
        </p:txBody>
      </p:sp>
      <p:sp>
        <p:nvSpPr>
          <p:cNvPr id="6" name="Footer Placeholder 5">
            <a:extLst>
              <a:ext uri="{FF2B5EF4-FFF2-40B4-BE49-F238E27FC236}">
                <a16:creationId xmlns:a16="http://schemas.microsoft.com/office/drawing/2014/main" id="{6A5D1029-DF61-3563-AABF-5D94E040F1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40E223-7543-AA5A-DFC2-AB46F06DC847}"/>
              </a:ext>
            </a:extLst>
          </p:cNvPr>
          <p:cNvSpPr>
            <a:spLocks noGrp="1"/>
          </p:cNvSpPr>
          <p:nvPr>
            <p:ph type="sldNum" sz="quarter" idx="12"/>
          </p:nvPr>
        </p:nvSpPr>
        <p:spPr/>
        <p:txBody>
          <a:bodyPr/>
          <a:lstStyle/>
          <a:p>
            <a:fld id="{92B9AA29-6631-47E0-A229-D3BAD21CA1C3}" type="slidenum">
              <a:rPr lang="en-IN" smtClean="0"/>
              <a:t>‹#›</a:t>
            </a:fld>
            <a:endParaRPr lang="en-IN"/>
          </a:p>
        </p:txBody>
      </p:sp>
    </p:spTree>
    <p:extLst>
      <p:ext uri="{BB962C8B-B14F-4D97-AF65-F5344CB8AC3E}">
        <p14:creationId xmlns:p14="http://schemas.microsoft.com/office/powerpoint/2010/main" val="216304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A79C44-AC25-A45E-163C-6762920C5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F91039-A6D3-0FAF-267C-D469656EF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6D9C8E-B95C-F3A8-7A6A-ADEECD4C7C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72892-58B6-493D-BDEB-D667046328E8}" type="datetimeFigureOut">
              <a:rPr lang="en-IN" smtClean="0"/>
              <a:t>27-03-2023</a:t>
            </a:fld>
            <a:endParaRPr lang="en-IN"/>
          </a:p>
        </p:txBody>
      </p:sp>
      <p:sp>
        <p:nvSpPr>
          <p:cNvPr id="5" name="Footer Placeholder 4">
            <a:extLst>
              <a:ext uri="{FF2B5EF4-FFF2-40B4-BE49-F238E27FC236}">
                <a16:creationId xmlns:a16="http://schemas.microsoft.com/office/drawing/2014/main" id="{BB1BC9E0-949E-7AE7-9F2C-769766C11A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B32A02-147F-C1E0-0D6C-6002DDE3B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9AA29-6631-47E0-A229-D3BAD21CA1C3}" type="slidenum">
              <a:rPr lang="en-IN" smtClean="0"/>
              <a:t>‹#›</a:t>
            </a:fld>
            <a:endParaRPr lang="en-IN"/>
          </a:p>
        </p:txBody>
      </p:sp>
    </p:spTree>
    <p:extLst>
      <p:ext uri="{BB962C8B-B14F-4D97-AF65-F5344CB8AC3E}">
        <p14:creationId xmlns:p14="http://schemas.microsoft.com/office/powerpoint/2010/main" val="208072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26.png"/><Relationship Id="rId9" Type="http://schemas.openxmlformats.org/officeDocument/2006/relationships/image" Target="../media/image31.emf"/></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emf"/><Relationship Id="rId4" Type="http://schemas.openxmlformats.org/officeDocument/2006/relationships/image" Target="../media/image35.png"/><Relationship Id="rId9" Type="http://schemas.openxmlformats.org/officeDocument/2006/relationships/image" Target="../media/image40.emf"/></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image" Target="../media/image45.emf"/><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machinelearningmastery.com/what-are-word-embeddings/" TargetMode="External"/><Relationship Id="rId2" Type="http://schemas.openxmlformats.org/officeDocument/2006/relationships/hyperlink" Target="https://web.stanford.edu/~jurafsky/slp3/ed3book.pdf" TargetMode="External"/><Relationship Id="rId1" Type="http://schemas.openxmlformats.org/officeDocument/2006/relationships/slideLayout" Target="../slideLayouts/slideLayout1.xml"/><Relationship Id="rId5" Type="http://schemas.openxmlformats.org/officeDocument/2006/relationships/hyperlink" Target="https://www.tensorflow.org/guide/keras/rnn" TargetMode="External"/><Relationship Id="rId4" Type="http://schemas.openxmlformats.org/officeDocument/2006/relationships/hyperlink" Target="https://www.analyticsvidhya.com/blog/2020/02/quick-introduction-bag-of-words-bow-tf-i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imsdb.com/" TargetMode="External"/><Relationship Id="rId2" Type="http://schemas.openxmlformats.org/officeDocument/2006/relationships/hyperlink" Target="https://www.kaggle.com/datasets/barryhaworth/imdb-parental-guide"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imsdb.com/script/%3cmovie"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7.png"/><Relationship Id="rId7" Type="http://schemas.openxmlformats.org/officeDocument/2006/relationships/package" Target="../embeddings/Microsoft_Excel_Worksheet.xlsx"/><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emf"/><Relationship Id="rId5" Type="http://schemas.openxmlformats.org/officeDocument/2006/relationships/image" Target="../media/image9.png"/><Relationship Id="rId10" Type="http://schemas.openxmlformats.org/officeDocument/2006/relationships/image" Target="../media/image13.emf"/><Relationship Id="rId4" Type="http://schemas.openxmlformats.org/officeDocument/2006/relationships/image" Target="../media/image8.png"/><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png"/><Relationship Id="rId9"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titles 1080P, 2K, 4K, 5K HD wallpapers free download | Wallpaper Flare">
            <a:extLst>
              <a:ext uri="{FF2B5EF4-FFF2-40B4-BE49-F238E27FC236}">
                <a16:creationId xmlns:a16="http://schemas.microsoft.com/office/drawing/2014/main" id="{DD062587-A5BB-46A2-D70C-5056027AE7AF}"/>
              </a:ext>
            </a:extLst>
          </p:cNvPr>
          <p:cNvPicPr>
            <a:picLocks noChangeAspect="1" noChangeArrowheads="1"/>
          </p:cNvPicPr>
          <p:nvPr/>
        </p:nvPicPr>
        <p:blipFill rotWithShape="1">
          <a:blip r:embed="rId2">
            <a:duotone>
              <a:prstClr val="black"/>
              <a:srgbClr val="26924A">
                <a:tint val="45000"/>
                <a:satMod val="400000"/>
              </a:srgbClr>
            </a:duotone>
            <a:extLst>
              <a:ext uri="{BEBA8EAE-BF5A-486C-A8C5-ECC9F3942E4B}">
                <a14:imgProps xmlns:a14="http://schemas.microsoft.com/office/drawing/2010/main">
                  <a14:imgLayer r:embed="rId3">
                    <a14:imgEffect>
                      <a14:artisticTexturizer/>
                    </a14:imgEffect>
                    <a14:imgEffect>
                      <a14:brightnessContrast bright="-40000"/>
                    </a14:imgEffect>
                  </a14:imgLayer>
                </a14:imgProps>
              </a:ext>
              <a:ext uri="{28A0092B-C50C-407E-A947-70E740481C1C}">
                <a14:useLocalDpi xmlns:a14="http://schemas.microsoft.com/office/drawing/2010/main" val="0"/>
              </a:ext>
            </a:extLst>
          </a:blip>
          <a:srcRect r="31685"/>
          <a:stretch/>
        </p:blipFill>
        <p:spPr bwMode="auto">
          <a:xfrm>
            <a:off x="0" y="-4187"/>
            <a:ext cx="8328991" cy="68663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CF311E-B006-C6F5-E173-C5A38472B485}"/>
              </a:ext>
            </a:extLst>
          </p:cNvPr>
          <p:cNvSpPr/>
          <p:nvPr/>
        </p:nvSpPr>
        <p:spPr>
          <a:xfrm>
            <a:off x="8328991" y="-4187"/>
            <a:ext cx="3863009" cy="6862187"/>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RHCG - Child Protection">
            <a:extLst>
              <a:ext uri="{FF2B5EF4-FFF2-40B4-BE49-F238E27FC236}">
                <a16:creationId xmlns:a16="http://schemas.microsoft.com/office/drawing/2014/main" id="{FD726E2A-B276-B0ED-AF44-193E30A7FF27}"/>
              </a:ext>
            </a:extLst>
          </p:cNvPr>
          <p:cNvPicPr>
            <a:picLocks noChangeAspect="1" noChangeArrowheads="1"/>
          </p:cNvPicPr>
          <p:nvPr/>
        </p:nvPicPr>
        <p:blipFill>
          <a:blip r:embed="rId4">
            <a:duotone>
              <a:prstClr val="black"/>
              <a:srgbClr val="C2882B">
                <a:tint val="45000"/>
                <a:satMod val="400000"/>
              </a:srgbClr>
            </a:duotone>
            <a:extLst>
              <a:ext uri="{28A0092B-C50C-407E-A947-70E740481C1C}">
                <a14:useLocalDpi xmlns:a14="http://schemas.microsoft.com/office/drawing/2010/main" val="0"/>
              </a:ext>
            </a:extLst>
          </a:blip>
          <a:srcRect/>
          <a:stretch>
            <a:fillRect/>
          </a:stretch>
        </p:blipFill>
        <p:spPr bwMode="auto">
          <a:xfrm>
            <a:off x="8516477" y="2013452"/>
            <a:ext cx="3488037" cy="258417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9F80D48-F605-DE2D-1FE4-F9C79AFFA4BC}"/>
              </a:ext>
            </a:extLst>
          </p:cNvPr>
          <p:cNvGrpSpPr/>
          <p:nvPr/>
        </p:nvGrpSpPr>
        <p:grpSpPr>
          <a:xfrm>
            <a:off x="6460434" y="3965713"/>
            <a:ext cx="5731566" cy="1610139"/>
            <a:chOff x="6460434" y="3965713"/>
            <a:chExt cx="5731566" cy="1610139"/>
          </a:xfrm>
        </p:grpSpPr>
        <p:sp>
          <p:nvSpPr>
            <p:cNvPr id="9" name="Rectangle 8">
              <a:extLst>
                <a:ext uri="{FF2B5EF4-FFF2-40B4-BE49-F238E27FC236}">
                  <a16:creationId xmlns:a16="http://schemas.microsoft.com/office/drawing/2014/main" id="{99AFEEB3-052F-4CFE-3A3E-46F575D1042D}"/>
                </a:ext>
              </a:extLst>
            </p:cNvPr>
            <p:cNvSpPr/>
            <p:nvPr/>
          </p:nvSpPr>
          <p:spPr>
            <a:xfrm>
              <a:off x="6480313" y="3965713"/>
              <a:ext cx="5711687" cy="1610139"/>
            </a:xfrm>
            <a:prstGeom prst="rect">
              <a:avLst/>
            </a:prstGeom>
            <a:solidFill>
              <a:srgbClr val="C2882B">
                <a:alpha val="80000"/>
              </a:srgbClr>
            </a:solidFill>
            <a:ln>
              <a:solidFill>
                <a:srgbClr val="C288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3C6C944-986F-1BA9-95A6-5D1DF6074F12}"/>
                </a:ext>
              </a:extLst>
            </p:cNvPr>
            <p:cNvSpPr txBox="1"/>
            <p:nvPr/>
          </p:nvSpPr>
          <p:spPr>
            <a:xfrm>
              <a:off x="6460435" y="4200064"/>
              <a:ext cx="5711687" cy="646331"/>
            </a:xfrm>
            <a:prstGeom prst="rect">
              <a:avLst/>
            </a:prstGeom>
            <a:noFill/>
          </p:spPr>
          <p:txBody>
            <a:bodyPr wrap="square">
              <a:spAutoFit/>
            </a:bodyPr>
            <a:lstStyle/>
            <a:p>
              <a:r>
                <a:rPr lang="en-US" sz="1800" b="1" dirty="0">
                  <a:solidFill>
                    <a:schemeClr val="bg1"/>
                  </a:solidFill>
                  <a:effectLst/>
                  <a:latin typeface="Calibri" panose="020F0502020204030204" pitchFamily="34" charset="0"/>
                  <a:ea typeface="Arial" panose="020B0604020202020204" pitchFamily="34" charset="0"/>
                </a:rPr>
                <a:t>Movie parental guide predictive profiling from raw movie script using AI for automated viewability classification</a:t>
              </a:r>
              <a:endParaRPr lang="en-IN" dirty="0">
                <a:solidFill>
                  <a:schemeClr val="bg1"/>
                </a:solidFill>
              </a:endParaRPr>
            </a:p>
          </p:txBody>
        </p:sp>
        <p:cxnSp>
          <p:nvCxnSpPr>
            <p:cNvPr id="11" name="Straight Connector 10">
              <a:extLst>
                <a:ext uri="{FF2B5EF4-FFF2-40B4-BE49-F238E27FC236}">
                  <a16:creationId xmlns:a16="http://schemas.microsoft.com/office/drawing/2014/main" id="{8CB1E177-98A7-B48C-80C8-03F1AAF33F4F}"/>
                </a:ext>
              </a:extLst>
            </p:cNvPr>
            <p:cNvCxnSpPr>
              <a:cxnSpLocks/>
            </p:cNvCxnSpPr>
            <p:nvPr/>
          </p:nvCxnSpPr>
          <p:spPr>
            <a:xfrm>
              <a:off x="6480313" y="5083861"/>
              <a:ext cx="3697356" cy="209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54835A-843D-85EB-20EB-0284D2C905EA}"/>
                </a:ext>
              </a:extLst>
            </p:cNvPr>
            <p:cNvSpPr txBox="1"/>
            <p:nvPr/>
          </p:nvSpPr>
          <p:spPr>
            <a:xfrm>
              <a:off x="6460434" y="5126537"/>
              <a:ext cx="5711687" cy="369332"/>
            </a:xfrm>
            <a:prstGeom prst="rect">
              <a:avLst/>
            </a:prstGeom>
            <a:noFill/>
          </p:spPr>
          <p:txBody>
            <a:bodyPr wrap="square">
              <a:spAutoFit/>
            </a:bodyPr>
            <a:lstStyle/>
            <a:p>
              <a:r>
                <a:rPr lang="en-US" dirty="0">
                  <a:solidFill>
                    <a:schemeClr val="bg1"/>
                  </a:solidFill>
                  <a:effectLst/>
                  <a:latin typeface="Calibri" panose="020F0502020204030204" pitchFamily="34" charset="0"/>
                  <a:ea typeface="Arial" panose="020B0604020202020204" pitchFamily="34" charset="0"/>
                </a:rPr>
                <a:t>By  </a:t>
              </a:r>
              <a:r>
                <a:rPr lang="en-US" dirty="0" err="1">
                  <a:solidFill>
                    <a:schemeClr val="bg1"/>
                  </a:solidFill>
                  <a:effectLst/>
                  <a:latin typeface="Calibri" panose="020F0502020204030204" pitchFamily="34" charset="0"/>
                  <a:ea typeface="Arial" panose="020B0604020202020204" pitchFamily="34" charset="0"/>
                </a:rPr>
                <a:t>Sukesh</a:t>
              </a:r>
              <a:endParaRPr lang="en-IN" dirty="0">
                <a:solidFill>
                  <a:schemeClr val="bg1"/>
                </a:solidFill>
              </a:endParaRPr>
            </a:p>
          </p:txBody>
        </p:sp>
      </p:grpSp>
    </p:spTree>
    <p:extLst>
      <p:ext uri="{BB962C8B-B14F-4D97-AF65-F5344CB8AC3E}">
        <p14:creationId xmlns:p14="http://schemas.microsoft.com/office/powerpoint/2010/main" val="257422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Drugs</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8">
            <a:extLst>
              <a:ext uri="{FF2B5EF4-FFF2-40B4-BE49-F238E27FC236}">
                <a16:creationId xmlns:a16="http://schemas.microsoft.com/office/drawing/2014/main" id="{D97EC2D4-4991-FE7C-E43C-AAEC521A0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C408EC3-0672-1A9B-DDFF-DB3EA45A7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BCD759B-1124-C940-7564-5ECB80287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700" y="2843165"/>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2404F88D-D6BD-5CED-FB17-FFCCCC40B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711C386-71F8-188B-2E76-50D17774D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1500" y="444315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FB87237-CC04-5B1D-B00E-FF5A740B1CDA}"/>
              </a:ext>
            </a:extLst>
          </p:cNvPr>
          <p:cNvPicPr>
            <a:picLocks noChangeAspect="1"/>
          </p:cNvPicPr>
          <p:nvPr/>
        </p:nvPicPr>
        <p:blipFill>
          <a:blip r:embed="rId7"/>
          <a:stretch>
            <a:fillRect/>
          </a:stretch>
        </p:blipFill>
        <p:spPr>
          <a:xfrm>
            <a:off x="3441975" y="2884294"/>
            <a:ext cx="2123083" cy="3079918"/>
          </a:xfrm>
          <a:prstGeom prst="rect">
            <a:avLst/>
          </a:prstGeom>
        </p:spPr>
      </p:pic>
      <p:pic>
        <p:nvPicPr>
          <p:cNvPr id="10" name="Picture 9">
            <a:extLst>
              <a:ext uri="{FF2B5EF4-FFF2-40B4-BE49-F238E27FC236}">
                <a16:creationId xmlns:a16="http://schemas.microsoft.com/office/drawing/2014/main" id="{AD7B844F-F2DC-CE47-B5A8-BDCF281209A9}"/>
              </a:ext>
            </a:extLst>
          </p:cNvPr>
          <p:cNvPicPr>
            <a:picLocks noChangeAspect="1"/>
          </p:cNvPicPr>
          <p:nvPr/>
        </p:nvPicPr>
        <p:blipFill>
          <a:blip r:embed="rId8"/>
          <a:stretch>
            <a:fillRect/>
          </a:stretch>
        </p:blipFill>
        <p:spPr>
          <a:xfrm>
            <a:off x="5606978" y="2884294"/>
            <a:ext cx="2022854" cy="3107705"/>
          </a:xfrm>
          <a:prstGeom prst="rect">
            <a:avLst/>
          </a:prstGeom>
        </p:spPr>
      </p:pic>
      <p:pic>
        <p:nvPicPr>
          <p:cNvPr id="13" name="Picture 12">
            <a:extLst>
              <a:ext uri="{FF2B5EF4-FFF2-40B4-BE49-F238E27FC236}">
                <a16:creationId xmlns:a16="http://schemas.microsoft.com/office/drawing/2014/main" id="{83C592CD-027F-42D5-CEF3-1BE554A8AEC2}"/>
              </a:ext>
            </a:extLst>
          </p:cNvPr>
          <p:cNvPicPr>
            <a:picLocks noChangeAspect="1"/>
          </p:cNvPicPr>
          <p:nvPr/>
        </p:nvPicPr>
        <p:blipFill>
          <a:blip r:embed="rId9"/>
          <a:stretch>
            <a:fillRect/>
          </a:stretch>
        </p:blipFill>
        <p:spPr>
          <a:xfrm>
            <a:off x="7671752" y="2884294"/>
            <a:ext cx="1944196" cy="3107705"/>
          </a:xfrm>
          <a:prstGeom prst="rect">
            <a:avLst/>
          </a:prstGeom>
        </p:spPr>
      </p:pic>
      <p:pic>
        <p:nvPicPr>
          <p:cNvPr id="15" name="Picture 14">
            <a:extLst>
              <a:ext uri="{FF2B5EF4-FFF2-40B4-BE49-F238E27FC236}">
                <a16:creationId xmlns:a16="http://schemas.microsoft.com/office/drawing/2014/main" id="{94D95FE0-1F32-3307-3E43-AA5ABCDFD2DF}"/>
              </a:ext>
            </a:extLst>
          </p:cNvPr>
          <p:cNvPicPr>
            <a:picLocks noChangeAspect="1"/>
          </p:cNvPicPr>
          <p:nvPr/>
        </p:nvPicPr>
        <p:blipFill>
          <a:blip r:embed="rId10"/>
          <a:stretch>
            <a:fillRect/>
          </a:stretch>
        </p:blipFill>
        <p:spPr>
          <a:xfrm>
            <a:off x="9667321" y="2884294"/>
            <a:ext cx="2086529" cy="3107705"/>
          </a:xfrm>
          <a:prstGeom prst="rect">
            <a:avLst/>
          </a:prstGeom>
        </p:spPr>
      </p:pic>
      <p:sp>
        <p:nvSpPr>
          <p:cNvPr id="17" name="TextBox 16">
            <a:extLst>
              <a:ext uri="{FF2B5EF4-FFF2-40B4-BE49-F238E27FC236}">
                <a16:creationId xmlns:a16="http://schemas.microsoft.com/office/drawing/2014/main" id="{819D2ACC-5AD5-45F2-7154-37FBD24A1BBC}"/>
              </a:ext>
            </a:extLst>
          </p:cNvPr>
          <p:cNvSpPr txBox="1"/>
          <p:nvPr/>
        </p:nvSpPr>
        <p:spPr>
          <a:xfrm>
            <a:off x="479425" y="1294414"/>
            <a:ext cx="7717092" cy="1384995"/>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Number of scripts/movies is decreasing as we move from drugs used in the movie from “Mild”</a:t>
            </a:r>
            <a:r>
              <a:rPr lang="en-US" sz="1400" dirty="0"/>
              <a:t> to “Severe” and “Mild” category has majority of scripts</a:t>
            </a:r>
          </a:p>
          <a:p>
            <a:pPr marL="742950" lvl="1" indent="-285750">
              <a:buFont typeface="Wingdings" panose="05000000000000000000" pitchFamily="2" charset="2"/>
              <a:buChar char="Ø"/>
            </a:pPr>
            <a:r>
              <a:rPr lang="en-US" sz="1400" dirty="0"/>
              <a:t>This might make classification between “Moderate” and “Severe” a bit difficult due to lower class size</a:t>
            </a:r>
            <a:endParaRPr lang="en-US" sz="1400" dirty="0">
              <a:solidFill>
                <a:schemeClr val="tx1"/>
              </a:solidFill>
            </a:endParaRP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19" name="Rectangle 18">
            <a:extLst>
              <a:ext uri="{FF2B5EF4-FFF2-40B4-BE49-F238E27FC236}">
                <a16:creationId xmlns:a16="http://schemas.microsoft.com/office/drawing/2014/main" id="{0D74876B-C065-CD4F-D52F-5DAA951D7564}"/>
              </a:ext>
            </a:extLst>
          </p:cNvPr>
          <p:cNvSpPr/>
          <p:nvPr/>
        </p:nvSpPr>
        <p:spPr>
          <a:xfrm>
            <a:off x="9379974" y="1769805"/>
            <a:ext cx="2123768" cy="914401"/>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0056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Intense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10">
            <a:extLst>
              <a:ext uri="{FF2B5EF4-FFF2-40B4-BE49-F238E27FC236}">
                <a16:creationId xmlns:a16="http://schemas.microsoft.com/office/drawing/2014/main" id="{AD4AED51-A20C-12B9-791F-4D4F5D787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21038"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E6FA734-C5DC-12B0-4E84-9651AAA25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287273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7046A36-5B44-FD7A-3580-6271013D3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951" y="289741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D7AF769-6B5E-FC4C-1A7E-0DC7A783F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438746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2574685-011B-897C-5F67-9BE17E8A2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951" y="437077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D1D3B5-5934-BC58-24E2-C12F239D1063}"/>
              </a:ext>
            </a:extLst>
          </p:cNvPr>
          <p:cNvPicPr>
            <a:picLocks noChangeAspect="1"/>
          </p:cNvPicPr>
          <p:nvPr/>
        </p:nvPicPr>
        <p:blipFill>
          <a:blip r:embed="rId7"/>
          <a:stretch>
            <a:fillRect/>
          </a:stretch>
        </p:blipFill>
        <p:spPr>
          <a:xfrm>
            <a:off x="3373951" y="2897412"/>
            <a:ext cx="2132114" cy="2994419"/>
          </a:xfrm>
          <a:prstGeom prst="rect">
            <a:avLst/>
          </a:prstGeom>
        </p:spPr>
      </p:pic>
      <p:pic>
        <p:nvPicPr>
          <p:cNvPr id="10" name="Picture 9">
            <a:extLst>
              <a:ext uri="{FF2B5EF4-FFF2-40B4-BE49-F238E27FC236}">
                <a16:creationId xmlns:a16="http://schemas.microsoft.com/office/drawing/2014/main" id="{FA614CCD-9424-D04F-85A5-7CD01134EE5B}"/>
              </a:ext>
            </a:extLst>
          </p:cNvPr>
          <p:cNvPicPr>
            <a:picLocks noChangeAspect="1"/>
          </p:cNvPicPr>
          <p:nvPr/>
        </p:nvPicPr>
        <p:blipFill>
          <a:blip r:embed="rId8"/>
          <a:stretch>
            <a:fillRect/>
          </a:stretch>
        </p:blipFill>
        <p:spPr>
          <a:xfrm>
            <a:off x="5525729" y="2897412"/>
            <a:ext cx="2132114" cy="2994419"/>
          </a:xfrm>
          <a:prstGeom prst="rect">
            <a:avLst/>
          </a:prstGeom>
        </p:spPr>
      </p:pic>
      <p:pic>
        <p:nvPicPr>
          <p:cNvPr id="13" name="Picture 12">
            <a:extLst>
              <a:ext uri="{FF2B5EF4-FFF2-40B4-BE49-F238E27FC236}">
                <a16:creationId xmlns:a16="http://schemas.microsoft.com/office/drawing/2014/main" id="{1736E374-09B3-8A7D-C57F-BE0C874B4AF9}"/>
              </a:ext>
            </a:extLst>
          </p:cNvPr>
          <p:cNvPicPr>
            <a:picLocks noChangeAspect="1"/>
          </p:cNvPicPr>
          <p:nvPr/>
        </p:nvPicPr>
        <p:blipFill>
          <a:blip r:embed="rId9"/>
          <a:stretch>
            <a:fillRect/>
          </a:stretch>
        </p:blipFill>
        <p:spPr>
          <a:xfrm>
            <a:off x="7687354" y="2897412"/>
            <a:ext cx="2213730" cy="2994419"/>
          </a:xfrm>
          <a:prstGeom prst="rect">
            <a:avLst/>
          </a:prstGeom>
        </p:spPr>
      </p:pic>
      <p:pic>
        <p:nvPicPr>
          <p:cNvPr id="15" name="Picture 14">
            <a:extLst>
              <a:ext uri="{FF2B5EF4-FFF2-40B4-BE49-F238E27FC236}">
                <a16:creationId xmlns:a16="http://schemas.microsoft.com/office/drawing/2014/main" id="{E3CB13D7-C6D8-413B-69DD-D034DF86635E}"/>
              </a:ext>
            </a:extLst>
          </p:cNvPr>
          <p:cNvPicPr>
            <a:picLocks noChangeAspect="1"/>
          </p:cNvPicPr>
          <p:nvPr/>
        </p:nvPicPr>
        <p:blipFill>
          <a:blip r:embed="rId10"/>
          <a:stretch>
            <a:fillRect/>
          </a:stretch>
        </p:blipFill>
        <p:spPr>
          <a:xfrm>
            <a:off x="9930595" y="2897412"/>
            <a:ext cx="2014371" cy="2994419"/>
          </a:xfrm>
          <a:prstGeom prst="rect">
            <a:avLst/>
          </a:prstGeom>
        </p:spPr>
      </p:pic>
      <p:sp>
        <p:nvSpPr>
          <p:cNvPr id="17" name="TextBox 16">
            <a:extLst>
              <a:ext uri="{FF2B5EF4-FFF2-40B4-BE49-F238E27FC236}">
                <a16:creationId xmlns:a16="http://schemas.microsoft.com/office/drawing/2014/main" id="{F132BFEC-C04E-503A-7EA2-DE3AFB6C3AA3}"/>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Intenseness has a good distribution of scripts across all four classes</a:t>
            </a:r>
          </a:p>
          <a:p>
            <a:pPr marL="285750" indent="-285750">
              <a:buFont typeface="Wingdings" panose="05000000000000000000" pitchFamily="2" charset="2"/>
              <a:buChar char="Ø"/>
            </a:pPr>
            <a:r>
              <a:rPr lang="en-US" sz="1400" dirty="0"/>
              <a:t>Intenseness at a high level has similar word distribution as that of violence </a:t>
            </a:r>
            <a:endParaRPr lang="en-US" sz="1400" dirty="0">
              <a:solidFill>
                <a:schemeClr val="tx1"/>
              </a:solidFill>
            </a:endParaRPr>
          </a:p>
        </p:txBody>
      </p:sp>
    </p:spTree>
    <p:extLst>
      <p:ext uri="{BB962C8B-B14F-4D97-AF65-F5344CB8AC3E}">
        <p14:creationId xmlns:p14="http://schemas.microsoft.com/office/powerpoint/2010/main" val="64618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Sex</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a:extLst>
              <a:ext uri="{FF2B5EF4-FFF2-40B4-BE49-F238E27FC236}">
                <a16:creationId xmlns:a16="http://schemas.microsoft.com/office/drawing/2014/main" id="{993A19CC-B066-5592-50F2-DDDAA0BCF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50" y="836613"/>
            <a:ext cx="3201988" cy="1963737"/>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pic>
        <p:nvPicPr>
          <p:cNvPr id="14" name="Picture 13">
            <a:extLst>
              <a:ext uri="{FF2B5EF4-FFF2-40B4-BE49-F238E27FC236}">
                <a16:creationId xmlns:a16="http://schemas.microsoft.com/office/drawing/2014/main" id="{FB090AA5-B665-16F6-1013-63436B0B37EB}"/>
              </a:ext>
            </a:extLst>
          </p:cNvPr>
          <p:cNvPicPr>
            <a:picLocks noChangeAspect="1"/>
          </p:cNvPicPr>
          <p:nvPr/>
        </p:nvPicPr>
        <p:blipFill>
          <a:blip r:embed="rId3"/>
          <a:stretch>
            <a:fillRect/>
          </a:stretch>
        </p:blipFill>
        <p:spPr>
          <a:xfrm>
            <a:off x="3529107" y="2901239"/>
            <a:ext cx="1986916" cy="2953463"/>
          </a:xfrm>
          <a:prstGeom prst="rect">
            <a:avLst/>
          </a:prstGeom>
        </p:spPr>
      </p:pic>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20" name="Picture 19">
            <a:extLst>
              <a:ext uri="{FF2B5EF4-FFF2-40B4-BE49-F238E27FC236}">
                <a16:creationId xmlns:a16="http://schemas.microsoft.com/office/drawing/2014/main" id="{44D20ED3-C1EC-0BEA-62D4-D8E49EFEF8E7}"/>
              </a:ext>
            </a:extLst>
          </p:cNvPr>
          <p:cNvPicPr>
            <a:picLocks noChangeAspect="1"/>
          </p:cNvPicPr>
          <p:nvPr/>
        </p:nvPicPr>
        <p:blipFill>
          <a:blip r:embed="rId4"/>
          <a:stretch>
            <a:fillRect/>
          </a:stretch>
        </p:blipFill>
        <p:spPr>
          <a:xfrm>
            <a:off x="7618661" y="2892597"/>
            <a:ext cx="1986916" cy="2936588"/>
          </a:xfrm>
          <a:prstGeom prst="rect">
            <a:avLst/>
          </a:prstGeom>
        </p:spPr>
      </p:pic>
      <p:pic>
        <p:nvPicPr>
          <p:cNvPr id="22" name="Picture 21">
            <a:extLst>
              <a:ext uri="{FF2B5EF4-FFF2-40B4-BE49-F238E27FC236}">
                <a16:creationId xmlns:a16="http://schemas.microsoft.com/office/drawing/2014/main" id="{56285DE0-39C8-393F-6DF9-28D5E5EE9B16}"/>
              </a:ext>
            </a:extLst>
          </p:cNvPr>
          <p:cNvPicPr>
            <a:picLocks noChangeAspect="1"/>
          </p:cNvPicPr>
          <p:nvPr/>
        </p:nvPicPr>
        <p:blipFill>
          <a:blip r:embed="rId5"/>
          <a:stretch>
            <a:fillRect/>
          </a:stretch>
        </p:blipFill>
        <p:spPr>
          <a:xfrm>
            <a:off x="5550079" y="2889457"/>
            <a:ext cx="1986916" cy="2942868"/>
          </a:xfrm>
          <a:prstGeom prst="rect">
            <a:avLst/>
          </a:prstGeom>
        </p:spPr>
      </p:pic>
      <p:pic>
        <p:nvPicPr>
          <p:cNvPr id="37" name="Picture 36">
            <a:extLst>
              <a:ext uri="{FF2B5EF4-FFF2-40B4-BE49-F238E27FC236}">
                <a16:creationId xmlns:a16="http://schemas.microsoft.com/office/drawing/2014/main" id="{35DE1918-00DD-6A63-BC3A-792F79F92D7F}"/>
              </a:ext>
            </a:extLst>
          </p:cNvPr>
          <p:cNvPicPr>
            <a:picLocks noChangeAspect="1"/>
          </p:cNvPicPr>
          <p:nvPr/>
        </p:nvPicPr>
        <p:blipFill>
          <a:blip r:embed="rId6"/>
          <a:stretch>
            <a:fillRect/>
          </a:stretch>
        </p:blipFill>
        <p:spPr>
          <a:xfrm>
            <a:off x="9687243" y="2907572"/>
            <a:ext cx="2257107" cy="2947130"/>
          </a:xfrm>
          <a:prstGeom prst="rect">
            <a:avLst/>
          </a:prstGeom>
        </p:spPr>
      </p:pic>
      <p:pic>
        <p:nvPicPr>
          <p:cNvPr id="6176" name="Picture 32">
            <a:extLst>
              <a:ext uri="{FF2B5EF4-FFF2-40B4-BE49-F238E27FC236}">
                <a16:creationId xmlns:a16="http://schemas.microsoft.com/office/drawing/2014/main" id="{EC60C50B-02A9-5188-2554-08D5EB6FC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 y="285691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78" name="Picture 34">
            <a:extLst>
              <a:ext uri="{FF2B5EF4-FFF2-40B4-BE49-F238E27FC236}">
                <a16:creationId xmlns:a16="http://schemas.microsoft.com/office/drawing/2014/main" id="{034FE7B9-EA6E-C0A1-D2CC-0A4B44ED8A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0473" y="2863339"/>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61D271F9-5577-6737-027C-73280C74EE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150"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6182" name="Picture 38">
            <a:extLst>
              <a:ext uri="{FF2B5EF4-FFF2-40B4-BE49-F238E27FC236}">
                <a16:creationId xmlns:a16="http://schemas.microsoft.com/office/drawing/2014/main" id="{DB92BC3D-5B34-8C37-C620-4BAE291ABB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5775" y="4452087"/>
            <a:ext cx="1440000" cy="15210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DDBE4-E063-F7A3-8385-FEB67394F946}"/>
              </a:ext>
            </a:extLst>
          </p:cNvPr>
          <p:cNvSpPr txBox="1"/>
          <p:nvPr/>
        </p:nvSpPr>
        <p:spPr>
          <a:xfrm>
            <a:off x="483011" y="1502678"/>
            <a:ext cx="7717092" cy="52322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Category SEX has a good distribution of scripts across all four classes (Sex category “None” has relatively lower number of scripts)</a:t>
            </a:r>
          </a:p>
        </p:txBody>
      </p:sp>
    </p:spTree>
    <p:extLst>
      <p:ext uri="{BB962C8B-B14F-4D97-AF65-F5344CB8AC3E}">
        <p14:creationId xmlns:p14="http://schemas.microsoft.com/office/powerpoint/2010/main" val="89679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EDA Conclusions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6" name="TextBox 5">
            <a:extLst>
              <a:ext uri="{FF2B5EF4-FFF2-40B4-BE49-F238E27FC236}">
                <a16:creationId xmlns:a16="http://schemas.microsoft.com/office/drawing/2014/main" id="{F299B6AD-54A5-D849-6556-51713F2FFFCA}"/>
              </a:ext>
            </a:extLst>
          </p:cNvPr>
          <p:cNvSpPr txBox="1"/>
          <p:nvPr/>
        </p:nvSpPr>
        <p:spPr>
          <a:xfrm>
            <a:off x="290426" y="786582"/>
            <a:ext cx="11429626" cy="3139321"/>
          </a:xfrm>
          <a:prstGeom prst="rect">
            <a:avLst/>
          </a:prstGeom>
          <a:noFill/>
        </p:spPr>
        <p:txBody>
          <a:bodyPr wrap="square" rtlCol="0">
            <a:spAutoFit/>
          </a:bodyPr>
          <a:lstStyle/>
          <a:p>
            <a:pPr marL="285750" indent="-285750">
              <a:buFont typeface="Arial" panose="020B0604020202020204" pitchFamily="34" charset="0"/>
              <a:buChar char="•"/>
            </a:pPr>
            <a:r>
              <a:rPr lang="en-IN" dirty="0"/>
              <a:t>All the five movie parental guide classifications (Violence, Profanity, Intense, Drugs and Sex) has good distribution of scripts across four ratings</a:t>
            </a:r>
          </a:p>
          <a:p>
            <a:pPr marL="742950" lvl="1" indent="-285750">
              <a:buFont typeface="Arial" panose="020B0604020202020204" pitchFamily="34" charset="0"/>
              <a:buChar char="•"/>
            </a:pPr>
            <a:r>
              <a:rPr lang="en-IN" dirty="0"/>
              <a:t>Classification of Drugs consumption in movies is a bit exception here </a:t>
            </a:r>
            <a:r>
              <a:rPr lang="en-US" dirty="0"/>
              <a:t>as n</a:t>
            </a:r>
            <a:r>
              <a:rPr lang="en-US" sz="1800" dirty="0">
                <a:solidFill>
                  <a:schemeClr val="tx1"/>
                </a:solidFill>
              </a:rPr>
              <a:t>umber of scripts/movies is decreasing as we move from drugs used in the movie from “Mild”</a:t>
            </a:r>
            <a:r>
              <a:rPr lang="en-US" sz="1800" dirty="0"/>
              <a:t> to “Severe” and “Mild” category has majority of scripts. This might need class balancing for “Moderate” and “</a:t>
            </a:r>
            <a:r>
              <a:rPr lang="en-US" dirty="0"/>
              <a:t>S</a:t>
            </a:r>
            <a:r>
              <a:rPr lang="en-US" sz="1800" dirty="0"/>
              <a:t>evere” ratings if expected accuracy is not observed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 distribution/density is change from rating “None” to “Severe” which is a good sign as it helps in easy separation of classes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lot key words seems to be overlapping between classes its better to use TF-IDF vectors for model train instead of word frequencies</a:t>
            </a:r>
            <a:endParaRPr lang="en-IN" dirty="0"/>
          </a:p>
        </p:txBody>
      </p:sp>
    </p:spTree>
    <p:extLst>
      <p:ext uri="{BB962C8B-B14F-4D97-AF65-F5344CB8AC3E}">
        <p14:creationId xmlns:p14="http://schemas.microsoft.com/office/powerpoint/2010/main" val="245359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EAAABEF-12BB-27F3-5120-0252855F77F0}"/>
              </a:ext>
            </a:extLst>
          </p:cNvPr>
          <p:cNvSpPr/>
          <p:nvPr/>
        </p:nvSpPr>
        <p:spPr>
          <a:xfrm>
            <a:off x="1404728" y="2774896"/>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7" name="Oval 6">
            <a:extLst>
              <a:ext uri="{FF2B5EF4-FFF2-40B4-BE49-F238E27FC236}">
                <a16:creationId xmlns:a16="http://schemas.microsoft.com/office/drawing/2014/main" id="{A9479257-849F-811D-AFDF-48D7515A8CE6}"/>
              </a:ext>
            </a:extLst>
          </p:cNvPr>
          <p:cNvSpPr/>
          <p:nvPr/>
        </p:nvSpPr>
        <p:spPr>
          <a:xfrm>
            <a:off x="981780" y="267426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8" name="TextBox 7">
            <a:extLst>
              <a:ext uri="{FF2B5EF4-FFF2-40B4-BE49-F238E27FC236}">
                <a16:creationId xmlns:a16="http://schemas.microsoft.com/office/drawing/2014/main" id="{E6828587-DFFF-CE8E-8FDB-1B0E07A3B38C}"/>
              </a:ext>
            </a:extLst>
          </p:cNvPr>
          <p:cNvSpPr txBox="1"/>
          <p:nvPr/>
        </p:nvSpPr>
        <p:spPr>
          <a:xfrm>
            <a:off x="1701779" y="2852146"/>
            <a:ext cx="6348326" cy="369332"/>
          </a:xfrm>
          <a:prstGeom prst="rect">
            <a:avLst/>
          </a:prstGeom>
          <a:noFill/>
        </p:spPr>
        <p:txBody>
          <a:bodyPr wrap="square" rtlCol="0">
            <a:spAutoFit/>
          </a:bodyPr>
          <a:lstStyle/>
          <a:p>
            <a:r>
              <a:rPr lang="en-IN" b="1" dirty="0"/>
              <a:t>Data Cleaning and Preparation</a:t>
            </a:r>
          </a:p>
        </p:txBody>
      </p:sp>
    </p:spTree>
    <p:extLst>
      <p:ext uri="{BB962C8B-B14F-4D97-AF65-F5344CB8AC3E}">
        <p14:creationId xmlns:p14="http://schemas.microsoft.com/office/powerpoint/2010/main" val="344151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7716"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65808" y="1288027"/>
            <a:ext cx="3965918"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1: Text Normalization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288027"/>
            <a:ext cx="7039896" cy="1015663"/>
          </a:xfrm>
          <a:prstGeom prst="rect">
            <a:avLst/>
          </a:prstGeom>
          <a:noFill/>
        </p:spPr>
        <p:txBody>
          <a:bodyPr wrap="square" rtlCol="0">
            <a:spAutoFit/>
          </a:bodyPr>
          <a:lstStyle/>
          <a:p>
            <a:r>
              <a:rPr lang="en-IN" sz="1200" b="1" dirty="0"/>
              <a:t>Text Normalization:</a:t>
            </a:r>
          </a:p>
          <a:p>
            <a:pPr marL="171450" indent="-171450">
              <a:buFont typeface="Arial" panose="020B0604020202020204" pitchFamily="34" charset="0"/>
              <a:buChar char="•"/>
            </a:pPr>
            <a:r>
              <a:rPr lang="en-IN" sz="1200" dirty="0"/>
              <a:t>Text normalization is the process of converting text with mixed cases (lower/upper) cases to eighter lower or upper case</a:t>
            </a:r>
          </a:p>
          <a:p>
            <a:pPr marL="171450" indent="-171450">
              <a:buFont typeface="Arial" panose="020B0604020202020204" pitchFamily="34" charset="0"/>
              <a:buChar char="•"/>
            </a:pPr>
            <a:r>
              <a:rPr lang="en-IN" sz="1200" dirty="0"/>
              <a:t>Text normalization helps in make data richer by treating the words with cases as one. For example the words “Script” and “script” have same meaning but are in different cases</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65808" y="3106994"/>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2: </a:t>
            </a:r>
            <a:r>
              <a:rPr lang="en-IN" sz="1400" dirty="0" err="1"/>
              <a:t>Stopwords</a:t>
            </a:r>
            <a:r>
              <a:rPr lang="en-IN" sz="1400" dirty="0"/>
              <a:t> and Special Character removal</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40"/>
            <a:ext cx="7001964" cy="646331"/>
          </a:xfrm>
          <a:prstGeom prst="rect">
            <a:avLst/>
          </a:prstGeom>
          <a:noFill/>
        </p:spPr>
        <p:txBody>
          <a:bodyPr wrap="square" rtlCol="0">
            <a:spAutoFit/>
          </a:bodyPr>
          <a:lstStyle/>
          <a:p>
            <a:r>
              <a:rPr lang="en-IN" sz="1200" b="1" dirty="0"/>
              <a:t>Stop words and special character removal:</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8" name="Arrow: Down 17">
            <a:extLst>
              <a:ext uri="{FF2B5EF4-FFF2-40B4-BE49-F238E27FC236}">
                <a16:creationId xmlns:a16="http://schemas.microsoft.com/office/drawing/2014/main" id="{AC805716-8AB0-7997-DE3E-645A10E44656}"/>
              </a:ext>
            </a:extLst>
          </p:cNvPr>
          <p:cNvSpPr/>
          <p:nvPr/>
        </p:nvSpPr>
        <p:spPr>
          <a:xfrm>
            <a:off x="6566551" y="4262285"/>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9" name="Rectangle 18">
            <a:extLst>
              <a:ext uri="{FF2B5EF4-FFF2-40B4-BE49-F238E27FC236}">
                <a16:creationId xmlns:a16="http://schemas.microsoft.com/office/drawing/2014/main" id="{3861086C-CD34-67A5-1A4E-ED73CBD74855}"/>
              </a:ext>
            </a:extLst>
          </p:cNvPr>
          <p:cNvSpPr/>
          <p:nvPr/>
        </p:nvSpPr>
        <p:spPr>
          <a:xfrm>
            <a:off x="328358" y="4532675"/>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46B76956-D2BF-BD8A-18F6-0211F087C8D6}"/>
              </a:ext>
            </a:extLst>
          </p:cNvPr>
          <p:cNvSpPr/>
          <p:nvPr/>
        </p:nvSpPr>
        <p:spPr>
          <a:xfrm>
            <a:off x="441055" y="4955461"/>
            <a:ext cx="7129784"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47B02EC-F1C8-4428-A9F5-A587275F0231}"/>
              </a:ext>
            </a:extLst>
          </p:cNvPr>
          <p:cNvSpPr/>
          <p:nvPr/>
        </p:nvSpPr>
        <p:spPr>
          <a:xfrm>
            <a:off x="7865808" y="4955461"/>
            <a:ext cx="400385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C2F67D8-FCDE-B8EE-A39B-8A50FDFF6298}"/>
              </a:ext>
            </a:extLst>
          </p:cNvPr>
          <p:cNvSpPr/>
          <p:nvPr/>
        </p:nvSpPr>
        <p:spPr>
          <a:xfrm>
            <a:off x="441055" y="4611333"/>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Step3: Root word Extraction</a:t>
            </a:r>
          </a:p>
        </p:txBody>
      </p:sp>
      <p:sp>
        <p:nvSpPr>
          <p:cNvPr id="24" name="TextBox 23">
            <a:extLst>
              <a:ext uri="{FF2B5EF4-FFF2-40B4-BE49-F238E27FC236}">
                <a16:creationId xmlns:a16="http://schemas.microsoft.com/office/drawing/2014/main" id="{3F53B1C7-4E79-B115-C245-F2019F9D47D2}"/>
              </a:ext>
            </a:extLst>
          </p:cNvPr>
          <p:cNvSpPr txBox="1"/>
          <p:nvPr/>
        </p:nvSpPr>
        <p:spPr>
          <a:xfrm>
            <a:off x="441055" y="5073447"/>
            <a:ext cx="7001964" cy="830997"/>
          </a:xfrm>
          <a:prstGeom prst="rect">
            <a:avLst/>
          </a:prstGeom>
          <a:noFill/>
        </p:spPr>
        <p:txBody>
          <a:bodyPr wrap="square" rtlCol="0">
            <a:spAutoFit/>
          </a:bodyPr>
          <a:lstStyle/>
          <a:p>
            <a:r>
              <a:rPr lang="en-IN" sz="1200" b="1" dirty="0"/>
              <a:t>Root word extraction:</a:t>
            </a:r>
          </a:p>
          <a:p>
            <a:pPr marL="171450" indent="-171450">
              <a:buFont typeface="Arial" panose="020B0604020202020204" pitchFamily="34" charset="0"/>
              <a:buChar char="•"/>
            </a:pPr>
            <a:r>
              <a:rPr lang="en-IN" sz="1200" dirty="0"/>
              <a:t>Words like “script” and “scripted” convey same meaning with base word being “work”. Hence word like “scripted” can be converted to root word for building better generalized models</a:t>
            </a:r>
          </a:p>
          <a:p>
            <a:pPr marL="171450" indent="-171450">
              <a:buFont typeface="Arial" panose="020B0604020202020204" pitchFamily="34" charset="0"/>
              <a:buChar char="•"/>
            </a:pPr>
            <a:r>
              <a:rPr lang="en-IN" sz="1200" dirty="0"/>
              <a:t>Root word extraction technique </a:t>
            </a:r>
            <a:r>
              <a:rPr lang="en-IN" sz="1200" b="1" dirty="0"/>
              <a:t>lemmatization</a:t>
            </a:r>
            <a:r>
              <a:rPr lang="en-IN" sz="1200" dirty="0"/>
              <a:t> has been used in the current work</a:t>
            </a:r>
          </a:p>
        </p:txBody>
      </p:sp>
      <p:sp>
        <p:nvSpPr>
          <p:cNvPr id="37" name="Isosceles Triangle 36">
            <a:extLst>
              <a:ext uri="{FF2B5EF4-FFF2-40B4-BE49-F238E27FC236}">
                <a16:creationId xmlns:a16="http://schemas.microsoft.com/office/drawing/2014/main" id="{881814E9-73A2-85DB-070F-2C9E7D9928E6}"/>
              </a:ext>
            </a:extLst>
          </p:cNvPr>
          <p:cNvSpPr/>
          <p:nvPr/>
        </p:nvSpPr>
        <p:spPr>
          <a:xfrm rot="5400000">
            <a:off x="7502014" y="1774723"/>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D4C4C4E8-C183-70A3-8CDD-67379FD073D4}"/>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7D628F31-856D-2D57-38D3-85D139A3D4AF}"/>
              </a:ext>
            </a:extLst>
          </p:cNvPr>
          <p:cNvSpPr/>
          <p:nvPr/>
        </p:nvSpPr>
        <p:spPr>
          <a:xfrm rot="5400000">
            <a:off x="7482355" y="5420120"/>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a:extLst>
              <a:ext uri="{FF2B5EF4-FFF2-40B4-BE49-F238E27FC236}">
                <a16:creationId xmlns:a16="http://schemas.microsoft.com/office/drawing/2014/main" id="{ADAF98F7-4138-57B9-E572-CBE91AF9118C}"/>
              </a:ext>
            </a:extLst>
          </p:cNvPr>
          <p:cNvPicPr>
            <a:picLocks noChangeAspect="1"/>
          </p:cNvPicPr>
          <p:nvPr/>
        </p:nvPicPr>
        <p:blipFill rotWithShape="1">
          <a:blip r:embed="rId2"/>
          <a:srcRect l="11694" t="28725" r="51774" b="53907"/>
          <a:stretch/>
        </p:blipFill>
        <p:spPr>
          <a:xfrm>
            <a:off x="8055667" y="3159834"/>
            <a:ext cx="3681004" cy="984349"/>
          </a:xfrm>
          <a:prstGeom prst="rect">
            <a:avLst/>
          </a:prstGeom>
        </p:spPr>
      </p:pic>
      <p:sp>
        <p:nvSpPr>
          <p:cNvPr id="47" name="Rectangle 46">
            <a:extLst>
              <a:ext uri="{FF2B5EF4-FFF2-40B4-BE49-F238E27FC236}">
                <a16:creationId xmlns:a16="http://schemas.microsoft.com/office/drawing/2014/main" id="{C37585FA-196E-3449-5C69-457A1D98D35E}"/>
              </a:ext>
            </a:extLst>
          </p:cNvPr>
          <p:cNvSpPr/>
          <p:nvPr/>
        </p:nvSpPr>
        <p:spPr>
          <a:xfrm>
            <a:off x="9815720" y="346214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38F4911E-90C2-60D4-6681-C1AAE2847C6C}"/>
              </a:ext>
            </a:extLst>
          </p:cNvPr>
          <p:cNvSpPr/>
          <p:nvPr/>
        </p:nvSpPr>
        <p:spPr>
          <a:xfrm>
            <a:off x="10907148" y="3800172"/>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Picture 49">
            <a:extLst>
              <a:ext uri="{FF2B5EF4-FFF2-40B4-BE49-F238E27FC236}">
                <a16:creationId xmlns:a16="http://schemas.microsoft.com/office/drawing/2014/main" id="{76A24CA5-57C4-456A-9876-787591F05D50}"/>
              </a:ext>
            </a:extLst>
          </p:cNvPr>
          <p:cNvPicPr>
            <a:picLocks noChangeAspect="1"/>
          </p:cNvPicPr>
          <p:nvPr/>
        </p:nvPicPr>
        <p:blipFill rotWithShape="1">
          <a:blip r:embed="rId3"/>
          <a:srcRect l="11313" t="36746" r="53859" b="55413"/>
          <a:stretch/>
        </p:blipFill>
        <p:spPr>
          <a:xfrm>
            <a:off x="8609401" y="5655368"/>
            <a:ext cx="2636575" cy="333889"/>
          </a:xfrm>
          <a:prstGeom prst="rect">
            <a:avLst/>
          </a:prstGeom>
        </p:spPr>
      </p:pic>
      <p:pic>
        <p:nvPicPr>
          <p:cNvPr id="52" name="Picture 51">
            <a:extLst>
              <a:ext uri="{FF2B5EF4-FFF2-40B4-BE49-F238E27FC236}">
                <a16:creationId xmlns:a16="http://schemas.microsoft.com/office/drawing/2014/main" id="{509301CA-8CA2-866A-DBDE-9CEA9433397A}"/>
              </a:ext>
            </a:extLst>
          </p:cNvPr>
          <p:cNvPicPr>
            <a:picLocks noChangeAspect="1"/>
          </p:cNvPicPr>
          <p:nvPr/>
        </p:nvPicPr>
        <p:blipFill rotWithShape="1">
          <a:blip r:embed="rId4"/>
          <a:srcRect l="14562" t="54111" r="53860" b="32759"/>
          <a:stretch/>
        </p:blipFill>
        <p:spPr>
          <a:xfrm>
            <a:off x="8653496" y="5018520"/>
            <a:ext cx="2390541" cy="559073"/>
          </a:xfrm>
          <a:prstGeom prst="rect">
            <a:avLst/>
          </a:prstGeom>
        </p:spPr>
      </p:pic>
      <p:sp>
        <p:nvSpPr>
          <p:cNvPr id="53" name="Rectangle 52">
            <a:extLst>
              <a:ext uri="{FF2B5EF4-FFF2-40B4-BE49-F238E27FC236}">
                <a16:creationId xmlns:a16="http://schemas.microsoft.com/office/drawing/2014/main" id="{78BD20DF-9B77-DBD3-2779-DAAD7F78E453}"/>
              </a:ext>
            </a:extLst>
          </p:cNvPr>
          <p:cNvSpPr/>
          <p:nvPr/>
        </p:nvSpPr>
        <p:spPr>
          <a:xfrm>
            <a:off x="9159432" y="5304681"/>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988AA31B-FA99-914F-6127-A59700C16970}"/>
              </a:ext>
            </a:extLst>
          </p:cNvPr>
          <p:cNvSpPr/>
          <p:nvPr/>
        </p:nvSpPr>
        <p:spPr>
          <a:xfrm>
            <a:off x="9003634" y="5642536"/>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a:extLst>
              <a:ext uri="{FF2B5EF4-FFF2-40B4-BE49-F238E27FC236}">
                <a16:creationId xmlns:a16="http://schemas.microsoft.com/office/drawing/2014/main" id="{5CF19E56-4DAF-2956-10B6-F5C70D7705C4}"/>
              </a:ext>
            </a:extLst>
          </p:cNvPr>
          <p:cNvPicPr>
            <a:picLocks noChangeAspect="1"/>
          </p:cNvPicPr>
          <p:nvPr/>
        </p:nvPicPr>
        <p:blipFill rotWithShape="1">
          <a:blip r:embed="rId5"/>
          <a:srcRect l="14438" t="57597" r="56492" b="27118"/>
          <a:stretch/>
        </p:blipFill>
        <p:spPr>
          <a:xfrm>
            <a:off x="8374555" y="1325611"/>
            <a:ext cx="3222005" cy="952995"/>
          </a:xfrm>
          <a:prstGeom prst="rect">
            <a:avLst/>
          </a:prstGeom>
        </p:spPr>
      </p:pic>
      <p:sp>
        <p:nvSpPr>
          <p:cNvPr id="56" name="Rectangle 55">
            <a:extLst>
              <a:ext uri="{FF2B5EF4-FFF2-40B4-BE49-F238E27FC236}">
                <a16:creationId xmlns:a16="http://schemas.microsoft.com/office/drawing/2014/main" id="{A7BBE742-C98B-9664-3DD9-B9C3E288A2A5}"/>
              </a:ext>
            </a:extLst>
          </p:cNvPr>
          <p:cNvSpPr/>
          <p:nvPr/>
        </p:nvSpPr>
        <p:spPr>
          <a:xfrm>
            <a:off x="8444120" y="1293353"/>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D19D6310-12CC-C6CA-C6C2-94E77BA6EDB4}"/>
              </a:ext>
            </a:extLst>
          </p:cNvPr>
          <p:cNvSpPr/>
          <p:nvPr/>
        </p:nvSpPr>
        <p:spPr>
          <a:xfrm>
            <a:off x="9614050" y="1797770"/>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5739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F9F3BC-0B3F-7331-166A-3F80B96AD013}"/>
              </a:ext>
            </a:extLst>
          </p:cNvPr>
          <p:cNvSpPr/>
          <p:nvPr/>
        </p:nvSpPr>
        <p:spPr>
          <a:xfrm>
            <a:off x="290426" y="865241"/>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Cleaning</a:t>
            </a:r>
          </a:p>
        </p:txBody>
      </p:sp>
      <p:sp>
        <p:nvSpPr>
          <p:cNvPr id="4" name="Rectangle 3">
            <a:extLst>
              <a:ext uri="{FF2B5EF4-FFF2-40B4-BE49-F238E27FC236}">
                <a16:creationId xmlns:a16="http://schemas.microsoft.com/office/drawing/2014/main" id="{DEEF9B05-A36D-B7C4-79B8-24D2AC426644}"/>
              </a:ext>
            </a:extLst>
          </p:cNvPr>
          <p:cNvSpPr/>
          <p:nvPr/>
        </p:nvSpPr>
        <p:spPr>
          <a:xfrm>
            <a:off x="403123" y="1288027"/>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A1F987-EDEC-08C4-DED1-15FBF629DC65}"/>
              </a:ext>
            </a:extLst>
          </p:cNvPr>
          <p:cNvSpPr/>
          <p:nvPr/>
        </p:nvSpPr>
        <p:spPr>
          <a:xfrm>
            <a:off x="7859717" y="1288027"/>
            <a:ext cx="3972010"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1267CC18-F0C4-BB25-F401-6723CF56EE1E}"/>
              </a:ext>
            </a:extLst>
          </p:cNvPr>
          <p:cNvSpPr/>
          <p:nvPr/>
        </p:nvSpPr>
        <p:spPr>
          <a:xfrm>
            <a:off x="403123" y="943899"/>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4: High Frequency Word Exclusion</a:t>
            </a:r>
          </a:p>
        </p:txBody>
      </p:sp>
      <p:sp>
        <p:nvSpPr>
          <p:cNvPr id="10" name="TextBox 9">
            <a:extLst>
              <a:ext uri="{FF2B5EF4-FFF2-40B4-BE49-F238E27FC236}">
                <a16:creationId xmlns:a16="http://schemas.microsoft.com/office/drawing/2014/main" id="{B517FD35-98BC-5513-695D-EAA96A4A8608}"/>
              </a:ext>
            </a:extLst>
          </p:cNvPr>
          <p:cNvSpPr txBox="1"/>
          <p:nvPr/>
        </p:nvSpPr>
        <p:spPr>
          <a:xfrm>
            <a:off x="403123" y="1484672"/>
            <a:ext cx="7030064" cy="646331"/>
          </a:xfrm>
          <a:prstGeom prst="rect">
            <a:avLst/>
          </a:prstGeom>
          <a:noFill/>
        </p:spPr>
        <p:txBody>
          <a:bodyPr wrap="square" rtlCol="0">
            <a:spAutoFit/>
          </a:bodyPr>
          <a:lstStyle/>
          <a:p>
            <a:r>
              <a:rPr lang="en-IN" sz="1200" b="1" dirty="0"/>
              <a:t>High Frequency Word Exclusion:</a:t>
            </a:r>
          </a:p>
          <a:p>
            <a:pPr marL="171450" indent="-171450">
              <a:buFont typeface="Arial" panose="020B0604020202020204" pitchFamily="34" charset="0"/>
              <a:buChar char="•"/>
            </a:pPr>
            <a:r>
              <a:rPr lang="en-IN" sz="1200" dirty="0"/>
              <a:t>Words like “look”, “day” etc., are not part of </a:t>
            </a:r>
            <a:r>
              <a:rPr lang="en-IN" sz="1200" dirty="0" err="1"/>
              <a:t>stopwords</a:t>
            </a:r>
            <a:r>
              <a:rPr lang="en-IN" sz="1200" dirty="0"/>
              <a:t> and they do not carry any major information which can help in movie rating profiling and hence can be excluded post manual inspection</a:t>
            </a:r>
          </a:p>
        </p:txBody>
      </p:sp>
      <p:sp>
        <p:nvSpPr>
          <p:cNvPr id="11" name="Rectangle 10">
            <a:extLst>
              <a:ext uri="{FF2B5EF4-FFF2-40B4-BE49-F238E27FC236}">
                <a16:creationId xmlns:a16="http://schemas.microsoft.com/office/drawing/2014/main" id="{D7A3A925-3258-4881-E5B3-365892C43ED5}"/>
              </a:ext>
            </a:extLst>
          </p:cNvPr>
          <p:cNvSpPr/>
          <p:nvPr/>
        </p:nvSpPr>
        <p:spPr>
          <a:xfrm>
            <a:off x="328358" y="2684208"/>
            <a:ext cx="11655768" cy="15928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C368564-3881-D24B-E154-F3D297AADEC8}"/>
              </a:ext>
            </a:extLst>
          </p:cNvPr>
          <p:cNvSpPr/>
          <p:nvPr/>
        </p:nvSpPr>
        <p:spPr>
          <a:xfrm>
            <a:off x="441055" y="3106994"/>
            <a:ext cx="7169252"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D9992F1-BB14-F967-6BB0-198DEF2DDDF7}"/>
              </a:ext>
            </a:extLst>
          </p:cNvPr>
          <p:cNvSpPr/>
          <p:nvPr/>
        </p:nvSpPr>
        <p:spPr>
          <a:xfrm>
            <a:off x="7859713" y="3106994"/>
            <a:ext cx="4009945" cy="1071716"/>
          </a:xfrm>
          <a:prstGeom prst="rect">
            <a:avLst/>
          </a:prstGeom>
          <a:solidFill>
            <a:srgbClr val="C2882B">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28DC74-B3D4-5E2B-F725-BD2CA080C813}"/>
              </a:ext>
            </a:extLst>
          </p:cNvPr>
          <p:cNvSpPr/>
          <p:nvPr/>
        </p:nvSpPr>
        <p:spPr>
          <a:xfrm>
            <a:off x="441055" y="2762866"/>
            <a:ext cx="11438227" cy="245805"/>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Step 5: Character Names and Script Related Tags Exclusion</a:t>
            </a:r>
          </a:p>
        </p:txBody>
      </p:sp>
      <p:sp>
        <p:nvSpPr>
          <p:cNvPr id="16" name="TextBox 15">
            <a:extLst>
              <a:ext uri="{FF2B5EF4-FFF2-40B4-BE49-F238E27FC236}">
                <a16:creationId xmlns:a16="http://schemas.microsoft.com/office/drawing/2014/main" id="{47F99099-9264-1B72-CCAF-E560B2EADFAE}"/>
              </a:ext>
            </a:extLst>
          </p:cNvPr>
          <p:cNvSpPr txBox="1"/>
          <p:nvPr/>
        </p:nvSpPr>
        <p:spPr>
          <a:xfrm>
            <a:off x="441055" y="3303638"/>
            <a:ext cx="7131320" cy="646331"/>
          </a:xfrm>
          <a:prstGeom prst="rect">
            <a:avLst/>
          </a:prstGeom>
          <a:noFill/>
        </p:spPr>
        <p:txBody>
          <a:bodyPr wrap="square" rtlCol="0">
            <a:spAutoFit/>
          </a:bodyPr>
          <a:lstStyle/>
          <a:p>
            <a:r>
              <a:rPr lang="en-US" sz="1200" b="1" dirty="0"/>
              <a:t>Character Names and Script Related Tags Exclusion</a:t>
            </a:r>
            <a:r>
              <a:rPr lang="en-IN" sz="1200" b="1" dirty="0"/>
              <a:t>:</a:t>
            </a:r>
          </a:p>
          <a:p>
            <a:pPr marL="171450" indent="-171450">
              <a:buFont typeface="Arial" panose="020B0604020202020204" pitchFamily="34" charset="0"/>
              <a:buChar char="•"/>
            </a:pPr>
            <a:r>
              <a:rPr lang="en-IN" sz="1200" dirty="0"/>
              <a:t>Words like “I”, “am”, “is”, “are” etc., are generally useful for making sentences grammatically correct but doesn't carry any information hence these can be excluded before modelling</a:t>
            </a:r>
          </a:p>
        </p:txBody>
      </p:sp>
      <p:sp>
        <p:nvSpPr>
          <p:cNvPr id="17" name="Arrow: Down 16">
            <a:extLst>
              <a:ext uri="{FF2B5EF4-FFF2-40B4-BE49-F238E27FC236}">
                <a16:creationId xmlns:a16="http://schemas.microsoft.com/office/drawing/2014/main" id="{557F6555-4E30-BB61-D98F-1A9F20C64DF0}"/>
              </a:ext>
            </a:extLst>
          </p:cNvPr>
          <p:cNvSpPr/>
          <p:nvPr/>
        </p:nvSpPr>
        <p:spPr>
          <a:xfrm>
            <a:off x="6566551" y="2458066"/>
            <a:ext cx="293209" cy="226142"/>
          </a:xfrm>
          <a:prstGeom prst="downArrow">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 name="Isosceles Triangle 4">
            <a:extLst>
              <a:ext uri="{FF2B5EF4-FFF2-40B4-BE49-F238E27FC236}">
                <a16:creationId xmlns:a16="http://schemas.microsoft.com/office/drawing/2014/main" id="{3AEA4C88-BA15-0051-2255-C8D569AA1393}"/>
              </a:ext>
            </a:extLst>
          </p:cNvPr>
          <p:cNvSpPr/>
          <p:nvPr/>
        </p:nvSpPr>
        <p:spPr>
          <a:xfrm rot="5400000">
            <a:off x="7502016" y="3577585"/>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729A0C78-4C43-50DC-056F-8E2FA8866F2B}"/>
              </a:ext>
            </a:extLst>
          </p:cNvPr>
          <p:cNvSpPr/>
          <p:nvPr/>
        </p:nvSpPr>
        <p:spPr>
          <a:xfrm rot="5400000">
            <a:off x="7484554" y="1826204"/>
            <a:ext cx="471948" cy="137651"/>
          </a:xfrm>
          <a:prstGeom prst="triangle">
            <a:avLst/>
          </a:prstGeom>
          <a:solidFill>
            <a:srgbClr val="C28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BCB92392-40B1-E37B-A4E7-03556CC291C7}"/>
              </a:ext>
            </a:extLst>
          </p:cNvPr>
          <p:cNvPicPr>
            <a:picLocks noChangeAspect="1"/>
          </p:cNvPicPr>
          <p:nvPr/>
        </p:nvPicPr>
        <p:blipFill rotWithShape="1">
          <a:blip r:embed="rId2"/>
          <a:srcRect b="45064"/>
          <a:stretch/>
        </p:blipFill>
        <p:spPr>
          <a:xfrm>
            <a:off x="10313017" y="1309547"/>
            <a:ext cx="1184564" cy="1012275"/>
          </a:xfrm>
          <a:prstGeom prst="rect">
            <a:avLst/>
          </a:prstGeom>
        </p:spPr>
      </p:pic>
      <p:sp>
        <p:nvSpPr>
          <p:cNvPr id="30" name="TextBox 29">
            <a:extLst>
              <a:ext uri="{FF2B5EF4-FFF2-40B4-BE49-F238E27FC236}">
                <a16:creationId xmlns:a16="http://schemas.microsoft.com/office/drawing/2014/main" id="{45176266-676D-832C-3E26-D16E6F459C34}"/>
              </a:ext>
            </a:extLst>
          </p:cNvPr>
          <p:cNvSpPr txBox="1"/>
          <p:nvPr/>
        </p:nvSpPr>
        <p:spPr>
          <a:xfrm>
            <a:off x="7859713" y="1734867"/>
            <a:ext cx="3352800" cy="261610"/>
          </a:xfrm>
          <a:prstGeom prst="rect">
            <a:avLst/>
          </a:prstGeom>
          <a:noFill/>
        </p:spPr>
        <p:txBody>
          <a:bodyPr wrap="square">
            <a:spAutoFit/>
          </a:bodyPr>
          <a:lstStyle/>
          <a:p>
            <a:r>
              <a:rPr lang="en-IN" sz="1100" b="1" dirty="0"/>
              <a:t>Sample Frequent words from Script:</a:t>
            </a:r>
          </a:p>
        </p:txBody>
      </p:sp>
      <p:pic>
        <p:nvPicPr>
          <p:cNvPr id="37" name="Picture 36">
            <a:extLst>
              <a:ext uri="{FF2B5EF4-FFF2-40B4-BE49-F238E27FC236}">
                <a16:creationId xmlns:a16="http://schemas.microsoft.com/office/drawing/2014/main" id="{7FC3F1F8-FEEE-DF3E-91AF-38E2EA7191ED}"/>
              </a:ext>
            </a:extLst>
          </p:cNvPr>
          <p:cNvPicPr>
            <a:picLocks noChangeAspect="1"/>
          </p:cNvPicPr>
          <p:nvPr/>
        </p:nvPicPr>
        <p:blipFill rotWithShape="1">
          <a:blip r:embed="rId3"/>
          <a:srcRect l="14438" t="57597" r="56492" b="27118"/>
          <a:stretch/>
        </p:blipFill>
        <p:spPr>
          <a:xfrm>
            <a:off x="8313595" y="3154644"/>
            <a:ext cx="3222005" cy="952995"/>
          </a:xfrm>
          <a:prstGeom prst="rect">
            <a:avLst/>
          </a:prstGeom>
        </p:spPr>
      </p:pic>
      <p:sp>
        <p:nvSpPr>
          <p:cNvPr id="38" name="Rectangle 37">
            <a:extLst>
              <a:ext uri="{FF2B5EF4-FFF2-40B4-BE49-F238E27FC236}">
                <a16:creationId xmlns:a16="http://schemas.microsoft.com/office/drawing/2014/main" id="{8ADB93F5-C071-7C0B-C943-29D3128EA244}"/>
              </a:ext>
            </a:extLst>
          </p:cNvPr>
          <p:cNvSpPr/>
          <p:nvPr/>
        </p:nvSpPr>
        <p:spPr>
          <a:xfrm>
            <a:off x="8383160" y="3122386"/>
            <a:ext cx="283268"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15AB1B01-1CF5-3CEB-F83D-5A30B5566598}"/>
              </a:ext>
            </a:extLst>
          </p:cNvPr>
          <p:cNvSpPr/>
          <p:nvPr/>
        </p:nvSpPr>
        <p:spPr>
          <a:xfrm>
            <a:off x="9553090" y="3626803"/>
            <a:ext cx="311595" cy="164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23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66B1E73-2AF1-3865-EA27-2E790A68BC75}"/>
              </a:ext>
            </a:extLst>
          </p:cNvPr>
          <p:cNvSpPr/>
          <p:nvPr/>
        </p:nvSpPr>
        <p:spPr>
          <a:xfrm>
            <a:off x="1404728" y="2841024"/>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FCD14A1C-D22B-CE70-5F88-D71E4125913E}"/>
              </a:ext>
            </a:extLst>
          </p:cNvPr>
          <p:cNvSpPr/>
          <p:nvPr/>
        </p:nvSpPr>
        <p:spPr>
          <a:xfrm>
            <a:off x="981779" y="274790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5" name="TextBox 4">
            <a:extLst>
              <a:ext uri="{FF2B5EF4-FFF2-40B4-BE49-F238E27FC236}">
                <a16:creationId xmlns:a16="http://schemas.microsoft.com/office/drawing/2014/main" id="{5CD23909-B723-E271-E4B1-E41754AAECCE}"/>
              </a:ext>
            </a:extLst>
          </p:cNvPr>
          <p:cNvSpPr txBox="1"/>
          <p:nvPr/>
        </p:nvSpPr>
        <p:spPr>
          <a:xfrm>
            <a:off x="1701779" y="2916040"/>
            <a:ext cx="6348326" cy="369332"/>
          </a:xfrm>
          <a:prstGeom prst="rect">
            <a:avLst/>
          </a:prstGeom>
          <a:noFill/>
        </p:spPr>
        <p:txBody>
          <a:bodyPr wrap="square" rtlCol="0">
            <a:spAutoFit/>
          </a:bodyPr>
          <a:lstStyle/>
          <a:p>
            <a:r>
              <a:rPr lang="en-IN" b="1" dirty="0"/>
              <a:t>Feature Engineering</a:t>
            </a:r>
          </a:p>
        </p:txBody>
      </p:sp>
    </p:spTree>
    <p:extLst>
      <p:ext uri="{BB962C8B-B14F-4D97-AF65-F5344CB8AC3E}">
        <p14:creationId xmlns:p14="http://schemas.microsoft.com/office/powerpoint/2010/main" val="2453544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Feature Engineering</a:t>
            </a:r>
          </a:p>
        </p:txBody>
      </p:sp>
      <p:sp>
        <p:nvSpPr>
          <p:cNvPr id="4" name="TextBox 3">
            <a:extLst>
              <a:ext uri="{FF2B5EF4-FFF2-40B4-BE49-F238E27FC236}">
                <a16:creationId xmlns:a16="http://schemas.microsoft.com/office/drawing/2014/main" id="{4B475494-9995-E8F5-B6B9-D434335A1628}"/>
              </a:ext>
            </a:extLst>
          </p:cNvPr>
          <p:cNvSpPr txBox="1"/>
          <p:nvPr/>
        </p:nvSpPr>
        <p:spPr>
          <a:xfrm>
            <a:off x="442452" y="1032387"/>
            <a:ext cx="10923638" cy="2585323"/>
          </a:xfrm>
          <a:prstGeom prst="rect">
            <a:avLst/>
          </a:prstGeom>
          <a:noFill/>
        </p:spPr>
        <p:txBody>
          <a:bodyPr wrap="square" rtlCol="0">
            <a:spAutoFit/>
          </a:bodyPr>
          <a:lstStyle/>
          <a:p>
            <a:pPr marL="285750" indent="-285750">
              <a:buFont typeface="Arial" panose="020B0604020202020204" pitchFamily="34" charset="0"/>
              <a:buChar char="•"/>
            </a:pPr>
            <a:r>
              <a:rPr lang="en-IN" dirty="0"/>
              <a:t>Count vectorization has been used for converting text to word vectors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Other forms of word vector creation like TD-TDF etc., are not used as we are using advanced neural </a:t>
            </a:r>
            <a:r>
              <a:rPr lang="en-IN" dirty="0" err="1"/>
              <a:t>networds</a:t>
            </a:r>
            <a:r>
              <a:rPr lang="en-IN" dirty="0"/>
              <a:t> (RNN)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Tokenizer and </a:t>
            </a:r>
            <a:r>
              <a:rPr lang="en-IN" dirty="0" err="1"/>
              <a:t>texts_to_sequences</a:t>
            </a:r>
            <a:r>
              <a:rPr lang="en-IN" dirty="0"/>
              <a:t> functionality from </a:t>
            </a:r>
            <a:r>
              <a:rPr lang="en-IN" dirty="0" err="1"/>
              <a:t>Keras</a:t>
            </a:r>
            <a:r>
              <a:rPr lang="en-IN" dirty="0"/>
              <a:t> library has been used for word vector creation which then are used for feeding into RNNs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Same feature engineering steps have been performed on both test and train datasets</a:t>
            </a:r>
          </a:p>
        </p:txBody>
      </p:sp>
    </p:spTree>
    <p:extLst>
      <p:ext uri="{BB962C8B-B14F-4D97-AF65-F5344CB8AC3E}">
        <p14:creationId xmlns:p14="http://schemas.microsoft.com/office/powerpoint/2010/main" val="2772831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8CAA4EA-258A-1D48-994F-C9B0D53356DD}"/>
              </a:ext>
            </a:extLst>
          </p:cNvPr>
          <p:cNvSpPr/>
          <p:nvPr/>
        </p:nvSpPr>
        <p:spPr>
          <a:xfrm>
            <a:off x="1404728" y="283478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2C31D73-82EE-B165-98B7-1C2B1177173C}"/>
              </a:ext>
            </a:extLst>
          </p:cNvPr>
          <p:cNvSpPr/>
          <p:nvPr/>
        </p:nvSpPr>
        <p:spPr>
          <a:xfrm>
            <a:off x="1011597" y="27276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5" name="TextBox 4">
            <a:extLst>
              <a:ext uri="{FF2B5EF4-FFF2-40B4-BE49-F238E27FC236}">
                <a16:creationId xmlns:a16="http://schemas.microsoft.com/office/drawing/2014/main" id="{359D6F86-DBD0-8CC7-EC7E-6895268C514D}"/>
              </a:ext>
            </a:extLst>
          </p:cNvPr>
          <p:cNvSpPr txBox="1"/>
          <p:nvPr/>
        </p:nvSpPr>
        <p:spPr>
          <a:xfrm>
            <a:off x="1701779" y="2929615"/>
            <a:ext cx="6348326" cy="369332"/>
          </a:xfrm>
          <a:prstGeom prst="rect">
            <a:avLst/>
          </a:prstGeom>
          <a:noFill/>
        </p:spPr>
        <p:txBody>
          <a:bodyPr wrap="square" rtlCol="0">
            <a:spAutoFit/>
          </a:bodyPr>
          <a:lstStyle/>
          <a:p>
            <a:r>
              <a:rPr lang="en-IN" b="1" dirty="0"/>
              <a:t>Initial Model Development and Results</a:t>
            </a:r>
          </a:p>
        </p:txBody>
      </p:sp>
    </p:spTree>
    <p:extLst>
      <p:ext uri="{BB962C8B-B14F-4D97-AF65-F5344CB8AC3E}">
        <p14:creationId xmlns:p14="http://schemas.microsoft.com/office/powerpoint/2010/main" val="242011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Contents</a:t>
            </a:r>
          </a:p>
        </p:txBody>
      </p:sp>
      <p:sp>
        <p:nvSpPr>
          <p:cNvPr id="9" name="Oval 8">
            <a:extLst>
              <a:ext uri="{FF2B5EF4-FFF2-40B4-BE49-F238E27FC236}">
                <a16:creationId xmlns:a16="http://schemas.microsoft.com/office/drawing/2014/main" id="{D76BC093-EE12-8A22-0B93-18C8F2455F40}"/>
              </a:ext>
            </a:extLst>
          </p:cNvPr>
          <p:cNvSpPr/>
          <p:nvPr/>
        </p:nvSpPr>
        <p:spPr>
          <a:xfrm>
            <a:off x="981781" y="815329"/>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5" name="Rectangle 14">
            <a:extLst>
              <a:ext uri="{FF2B5EF4-FFF2-40B4-BE49-F238E27FC236}">
                <a16:creationId xmlns:a16="http://schemas.microsoft.com/office/drawing/2014/main" id="{0CB64F4D-3A79-CD36-0DCD-8D545270454E}"/>
              </a:ext>
            </a:extLst>
          </p:cNvPr>
          <p:cNvSpPr/>
          <p:nvPr/>
        </p:nvSpPr>
        <p:spPr>
          <a:xfrm>
            <a:off x="1404728" y="2499593"/>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Rectangle 15">
            <a:extLst>
              <a:ext uri="{FF2B5EF4-FFF2-40B4-BE49-F238E27FC236}">
                <a16:creationId xmlns:a16="http://schemas.microsoft.com/office/drawing/2014/main" id="{020AD115-ECC8-6C32-E997-332E923E4CFE}"/>
              </a:ext>
            </a:extLst>
          </p:cNvPr>
          <p:cNvSpPr/>
          <p:nvPr/>
        </p:nvSpPr>
        <p:spPr>
          <a:xfrm>
            <a:off x="1404728" y="4053989"/>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7" name="Rectangle 16">
            <a:extLst>
              <a:ext uri="{FF2B5EF4-FFF2-40B4-BE49-F238E27FC236}">
                <a16:creationId xmlns:a16="http://schemas.microsoft.com/office/drawing/2014/main" id="{B72E47F8-8D0B-25FE-15CF-24604D7D1E11}"/>
              </a:ext>
            </a:extLst>
          </p:cNvPr>
          <p:cNvSpPr/>
          <p:nvPr/>
        </p:nvSpPr>
        <p:spPr>
          <a:xfrm>
            <a:off x="1477615" y="5616932"/>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Rectangle 17">
            <a:extLst>
              <a:ext uri="{FF2B5EF4-FFF2-40B4-BE49-F238E27FC236}">
                <a16:creationId xmlns:a16="http://schemas.microsoft.com/office/drawing/2014/main" id="{33131945-0881-7FC3-A619-74F279F0D4B1}"/>
              </a:ext>
            </a:extLst>
          </p:cNvPr>
          <p:cNvSpPr/>
          <p:nvPr/>
        </p:nvSpPr>
        <p:spPr>
          <a:xfrm>
            <a:off x="1404728" y="170941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Rectangle 18">
            <a:extLst>
              <a:ext uri="{FF2B5EF4-FFF2-40B4-BE49-F238E27FC236}">
                <a16:creationId xmlns:a16="http://schemas.microsoft.com/office/drawing/2014/main" id="{BB5E702D-031E-8439-E26D-2571B6D2B113}"/>
              </a:ext>
            </a:extLst>
          </p:cNvPr>
          <p:cNvSpPr/>
          <p:nvPr/>
        </p:nvSpPr>
        <p:spPr>
          <a:xfrm>
            <a:off x="1404728" y="3263813"/>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Rectangle 19">
            <a:extLst>
              <a:ext uri="{FF2B5EF4-FFF2-40B4-BE49-F238E27FC236}">
                <a16:creationId xmlns:a16="http://schemas.microsoft.com/office/drawing/2014/main" id="{13C30050-B146-FB21-FB4F-729D3E8FB4EA}"/>
              </a:ext>
            </a:extLst>
          </p:cNvPr>
          <p:cNvSpPr/>
          <p:nvPr/>
        </p:nvSpPr>
        <p:spPr>
          <a:xfrm>
            <a:off x="1477615" y="4825980"/>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Rectangle 13">
            <a:extLst>
              <a:ext uri="{FF2B5EF4-FFF2-40B4-BE49-F238E27FC236}">
                <a16:creationId xmlns:a16="http://schemas.microsoft.com/office/drawing/2014/main" id="{30477C51-5B26-D30A-173F-0B35CD21E707}"/>
              </a:ext>
            </a:extLst>
          </p:cNvPr>
          <p:cNvSpPr/>
          <p:nvPr/>
        </p:nvSpPr>
        <p:spPr>
          <a:xfrm>
            <a:off x="1404728" y="896968"/>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18463E8F-4006-481D-9A3F-47B3B90805C6}"/>
              </a:ext>
            </a:extLst>
          </p:cNvPr>
          <p:cNvSpPr/>
          <p:nvPr/>
        </p:nvSpPr>
        <p:spPr>
          <a:xfrm>
            <a:off x="981780" y="160693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Oval 4">
            <a:extLst>
              <a:ext uri="{FF2B5EF4-FFF2-40B4-BE49-F238E27FC236}">
                <a16:creationId xmlns:a16="http://schemas.microsoft.com/office/drawing/2014/main" id="{7E778518-E6A0-2A7C-8DD1-2648FF3654C0}"/>
              </a:ext>
            </a:extLst>
          </p:cNvPr>
          <p:cNvSpPr/>
          <p:nvPr/>
        </p:nvSpPr>
        <p:spPr>
          <a:xfrm>
            <a:off x="981780" y="239896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6" name="Oval 5">
            <a:extLst>
              <a:ext uri="{FF2B5EF4-FFF2-40B4-BE49-F238E27FC236}">
                <a16:creationId xmlns:a16="http://schemas.microsoft.com/office/drawing/2014/main" id="{1467649E-5B3C-737B-B2E1-F3227F9887DD}"/>
              </a:ext>
            </a:extLst>
          </p:cNvPr>
          <p:cNvSpPr/>
          <p:nvPr/>
        </p:nvSpPr>
        <p:spPr>
          <a:xfrm>
            <a:off x="981779" y="31706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7" name="Oval 6">
            <a:extLst>
              <a:ext uri="{FF2B5EF4-FFF2-40B4-BE49-F238E27FC236}">
                <a16:creationId xmlns:a16="http://schemas.microsoft.com/office/drawing/2014/main" id="{6E4C6BF2-0830-9A78-467E-EBFDC8E081A6}"/>
              </a:ext>
            </a:extLst>
          </p:cNvPr>
          <p:cNvSpPr/>
          <p:nvPr/>
        </p:nvSpPr>
        <p:spPr>
          <a:xfrm>
            <a:off x="1011597" y="39468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8" name="Oval 7">
            <a:extLst>
              <a:ext uri="{FF2B5EF4-FFF2-40B4-BE49-F238E27FC236}">
                <a16:creationId xmlns:a16="http://schemas.microsoft.com/office/drawing/2014/main" id="{5B8531D4-29E1-13EB-09EC-BEB6641B750E}"/>
              </a:ext>
            </a:extLst>
          </p:cNvPr>
          <p:cNvSpPr/>
          <p:nvPr/>
        </p:nvSpPr>
        <p:spPr>
          <a:xfrm>
            <a:off x="1011596" y="4728491"/>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10" name="Oval 9">
            <a:extLst>
              <a:ext uri="{FF2B5EF4-FFF2-40B4-BE49-F238E27FC236}">
                <a16:creationId xmlns:a16="http://schemas.microsoft.com/office/drawing/2014/main" id="{8C3308A2-9ECA-5600-BA59-55602C1BB185}"/>
              </a:ext>
            </a:extLst>
          </p:cNvPr>
          <p:cNvSpPr/>
          <p:nvPr/>
        </p:nvSpPr>
        <p:spPr>
          <a:xfrm>
            <a:off x="1044728" y="552693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979781"/>
            <a:ext cx="6348326" cy="369332"/>
          </a:xfrm>
          <a:prstGeom prst="rect">
            <a:avLst/>
          </a:prstGeom>
          <a:noFill/>
        </p:spPr>
        <p:txBody>
          <a:bodyPr wrap="square" rtlCol="0">
            <a:spAutoFit/>
          </a:bodyPr>
          <a:lstStyle/>
          <a:p>
            <a:r>
              <a:rPr lang="en-IN" b="1" dirty="0"/>
              <a:t>Problem Statement &amp; Data Procurement</a:t>
            </a:r>
          </a:p>
        </p:txBody>
      </p:sp>
      <p:sp>
        <p:nvSpPr>
          <p:cNvPr id="22" name="TextBox 21">
            <a:extLst>
              <a:ext uri="{FF2B5EF4-FFF2-40B4-BE49-F238E27FC236}">
                <a16:creationId xmlns:a16="http://schemas.microsoft.com/office/drawing/2014/main" id="{7DFC2500-627F-C83F-59C1-A79E759FA7D2}"/>
              </a:ext>
            </a:extLst>
          </p:cNvPr>
          <p:cNvSpPr txBox="1"/>
          <p:nvPr/>
        </p:nvSpPr>
        <p:spPr>
          <a:xfrm>
            <a:off x="1701779" y="1787773"/>
            <a:ext cx="6348326" cy="369332"/>
          </a:xfrm>
          <a:prstGeom prst="rect">
            <a:avLst/>
          </a:prstGeom>
          <a:noFill/>
        </p:spPr>
        <p:txBody>
          <a:bodyPr wrap="square" rtlCol="0">
            <a:spAutoFit/>
          </a:bodyPr>
          <a:lstStyle/>
          <a:p>
            <a:r>
              <a:rPr lang="en-IN" b="1" dirty="0"/>
              <a:t>EDA Report and Insights</a:t>
            </a:r>
          </a:p>
        </p:txBody>
      </p:sp>
      <p:sp>
        <p:nvSpPr>
          <p:cNvPr id="23" name="TextBox 22">
            <a:extLst>
              <a:ext uri="{FF2B5EF4-FFF2-40B4-BE49-F238E27FC236}">
                <a16:creationId xmlns:a16="http://schemas.microsoft.com/office/drawing/2014/main" id="{0E80E930-A173-E44E-6EAB-36D5E666C14F}"/>
              </a:ext>
            </a:extLst>
          </p:cNvPr>
          <p:cNvSpPr txBox="1"/>
          <p:nvPr/>
        </p:nvSpPr>
        <p:spPr>
          <a:xfrm>
            <a:off x="1701779" y="2576843"/>
            <a:ext cx="6348326" cy="369332"/>
          </a:xfrm>
          <a:prstGeom prst="rect">
            <a:avLst/>
          </a:prstGeom>
          <a:noFill/>
        </p:spPr>
        <p:txBody>
          <a:bodyPr wrap="square" rtlCol="0">
            <a:spAutoFit/>
          </a:bodyPr>
          <a:lstStyle/>
          <a:p>
            <a:r>
              <a:rPr lang="en-IN" b="1" dirty="0"/>
              <a:t>Data Cleaning and Preparation</a:t>
            </a:r>
          </a:p>
        </p:txBody>
      </p:sp>
      <p:sp>
        <p:nvSpPr>
          <p:cNvPr id="24" name="TextBox 23">
            <a:extLst>
              <a:ext uri="{FF2B5EF4-FFF2-40B4-BE49-F238E27FC236}">
                <a16:creationId xmlns:a16="http://schemas.microsoft.com/office/drawing/2014/main" id="{E66E4B2B-20B3-6052-A0C4-B998A4901DED}"/>
              </a:ext>
            </a:extLst>
          </p:cNvPr>
          <p:cNvSpPr txBox="1"/>
          <p:nvPr/>
        </p:nvSpPr>
        <p:spPr>
          <a:xfrm>
            <a:off x="1701779" y="3338829"/>
            <a:ext cx="6348326" cy="369332"/>
          </a:xfrm>
          <a:prstGeom prst="rect">
            <a:avLst/>
          </a:prstGeom>
          <a:noFill/>
        </p:spPr>
        <p:txBody>
          <a:bodyPr wrap="square" rtlCol="0">
            <a:spAutoFit/>
          </a:bodyPr>
          <a:lstStyle/>
          <a:p>
            <a:r>
              <a:rPr lang="en-IN" b="1" dirty="0"/>
              <a:t>Feature Engineering</a:t>
            </a:r>
          </a:p>
        </p:txBody>
      </p:sp>
      <p:sp>
        <p:nvSpPr>
          <p:cNvPr id="25" name="TextBox 24">
            <a:extLst>
              <a:ext uri="{FF2B5EF4-FFF2-40B4-BE49-F238E27FC236}">
                <a16:creationId xmlns:a16="http://schemas.microsoft.com/office/drawing/2014/main" id="{14C2D582-67C1-3A01-0315-C340ABF5CB3D}"/>
              </a:ext>
            </a:extLst>
          </p:cNvPr>
          <p:cNvSpPr txBox="1"/>
          <p:nvPr/>
        </p:nvSpPr>
        <p:spPr>
          <a:xfrm>
            <a:off x="1701779" y="4148817"/>
            <a:ext cx="6348326" cy="369332"/>
          </a:xfrm>
          <a:prstGeom prst="rect">
            <a:avLst/>
          </a:prstGeom>
          <a:noFill/>
        </p:spPr>
        <p:txBody>
          <a:bodyPr wrap="square" rtlCol="0">
            <a:spAutoFit/>
          </a:bodyPr>
          <a:lstStyle/>
          <a:p>
            <a:r>
              <a:rPr lang="en-IN" b="1" dirty="0"/>
              <a:t>Model Development and Results</a:t>
            </a:r>
          </a:p>
        </p:txBody>
      </p:sp>
      <p:sp>
        <p:nvSpPr>
          <p:cNvPr id="26" name="TextBox 25">
            <a:extLst>
              <a:ext uri="{FF2B5EF4-FFF2-40B4-BE49-F238E27FC236}">
                <a16:creationId xmlns:a16="http://schemas.microsoft.com/office/drawing/2014/main" id="{014C07D6-3E0D-5090-0F38-491CC8517914}"/>
              </a:ext>
            </a:extLst>
          </p:cNvPr>
          <p:cNvSpPr txBox="1"/>
          <p:nvPr/>
        </p:nvSpPr>
        <p:spPr>
          <a:xfrm>
            <a:off x="1701779" y="4914874"/>
            <a:ext cx="6348326" cy="369332"/>
          </a:xfrm>
          <a:prstGeom prst="rect">
            <a:avLst/>
          </a:prstGeom>
          <a:noFill/>
        </p:spPr>
        <p:txBody>
          <a:bodyPr wrap="square" rtlCol="0">
            <a:spAutoFit/>
          </a:bodyPr>
          <a:lstStyle/>
          <a:p>
            <a:r>
              <a:rPr lang="en-IN" b="1" dirty="0"/>
              <a:t>Pre-Existing Model Research and </a:t>
            </a:r>
            <a:r>
              <a:rPr lang="en-IN" b="1" dirty="0" err="1"/>
              <a:t>Comparsion</a:t>
            </a:r>
            <a:endParaRPr lang="en-IN" b="1" dirty="0"/>
          </a:p>
        </p:txBody>
      </p:sp>
      <p:sp>
        <p:nvSpPr>
          <p:cNvPr id="27" name="TextBox 26">
            <a:extLst>
              <a:ext uri="{FF2B5EF4-FFF2-40B4-BE49-F238E27FC236}">
                <a16:creationId xmlns:a16="http://schemas.microsoft.com/office/drawing/2014/main" id="{8214FC2A-DADD-262F-A65D-744F3737F87E}"/>
              </a:ext>
            </a:extLst>
          </p:cNvPr>
          <p:cNvSpPr txBox="1"/>
          <p:nvPr/>
        </p:nvSpPr>
        <p:spPr>
          <a:xfrm>
            <a:off x="1764728" y="5695325"/>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250091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938992"/>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violence prediction</a:t>
            </a:r>
          </a:p>
          <a:p>
            <a:pPr marL="742950" lvl="1" indent="-285750">
              <a:buFont typeface="Arial" panose="020B0604020202020204" pitchFamily="34" charset="0"/>
              <a:buChar char="•"/>
            </a:pPr>
            <a:r>
              <a:rPr lang="en-IN" sz="1200" dirty="0"/>
              <a:t>10% of the total scripts are used as test data while rest 90% is used for model training</a:t>
            </a:r>
          </a:p>
          <a:p>
            <a:pPr marL="285750" indent="-285750">
              <a:buFont typeface="Arial" panose="020B0604020202020204" pitchFamily="34" charset="0"/>
              <a:buChar char="•"/>
            </a:pPr>
            <a:r>
              <a:rPr lang="en-IN" sz="1200" dirty="0"/>
              <a:t>Multiple iteration performed by changing depth of neural nets, embedding length and number of epochs</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Train accuracy of the model for Violence prediction is increasing with increase in number of epochs while test accuracy is decreasing after 8</a:t>
            </a:r>
            <a:r>
              <a:rPr lang="en-IN" sz="1200" baseline="30000" dirty="0"/>
              <a:t>th</a:t>
            </a:r>
            <a:r>
              <a:rPr lang="en-IN" sz="1200" dirty="0"/>
              <a:t> epoch </a:t>
            </a:r>
          </a:p>
          <a:p>
            <a:pPr marL="285750" indent="-285750">
              <a:buFont typeface="Arial" panose="020B0604020202020204" pitchFamily="34" charset="0"/>
              <a:buChar char="•"/>
            </a:pPr>
            <a:r>
              <a:rPr lang="en-IN" sz="1200" dirty="0"/>
              <a:t>So far model with 8 epochs has shown best train and test accuracy at overall level</a:t>
            </a:r>
          </a:p>
          <a:p>
            <a:pPr marL="742950" lvl="1" indent="-285750">
              <a:buFont typeface="Arial" panose="020B0604020202020204" pitchFamily="34" charset="0"/>
              <a:buChar char="•"/>
            </a:pPr>
            <a:r>
              <a:rPr lang="en-IN" sz="1200" dirty="0"/>
              <a:t>Train accuracy: ~52%</a:t>
            </a:r>
          </a:p>
          <a:p>
            <a:pPr marL="742950" lvl="1" indent="-285750">
              <a:buFont typeface="Arial" panose="020B0604020202020204" pitchFamily="34" charset="0"/>
              <a:buChar char="•"/>
            </a:pPr>
            <a:r>
              <a:rPr lang="en-IN" sz="1200" dirty="0"/>
              <a:t>Test accuracy: ~41%</a:t>
            </a:r>
          </a:p>
          <a:p>
            <a:pPr marL="285750" indent="-285750">
              <a:buFont typeface="Arial" panose="020B0604020202020204" pitchFamily="34" charset="0"/>
              <a:buChar char="•"/>
            </a:pPr>
            <a:endParaRPr lang="en-IN" sz="1200" dirty="0"/>
          </a:p>
        </p:txBody>
      </p:sp>
      <p:graphicFrame>
        <p:nvGraphicFramePr>
          <p:cNvPr id="9" name="Chart 8">
            <a:extLst>
              <a:ext uri="{FF2B5EF4-FFF2-40B4-BE49-F238E27FC236}">
                <a16:creationId xmlns:a16="http://schemas.microsoft.com/office/drawing/2014/main" id="{2968D0DB-5F56-B816-89B7-65419055F34E}"/>
              </a:ext>
            </a:extLst>
          </p:cNvPr>
          <p:cNvGraphicFramePr/>
          <p:nvPr>
            <p:extLst>
              <p:ext uri="{D42A27DB-BD31-4B8C-83A1-F6EECF244321}">
                <p14:modId xmlns:p14="http://schemas.microsoft.com/office/powerpoint/2010/main" val="3103686205"/>
              </p:ext>
            </p:extLst>
          </p:nvPr>
        </p:nvGraphicFramePr>
        <p:xfrm>
          <a:off x="400049" y="2990850"/>
          <a:ext cx="5600701" cy="3041146"/>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Straight Connector 10">
            <a:extLst>
              <a:ext uri="{FF2B5EF4-FFF2-40B4-BE49-F238E27FC236}">
                <a16:creationId xmlns:a16="http://schemas.microsoft.com/office/drawing/2014/main" id="{F322CD2C-E611-E3BC-95EC-5C06727CD1A0}"/>
              </a:ext>
            </a:extLst>
          </p:cNvPr>
          <p:cNvCxnSpPr/>
          <p:nvPr/>
        </p:nvCxnSpPr>
        <p:spPr>
          <a:xfrm>
            <a:off x="2876550" y="3295650"/>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73B4BE-0325-1042-A025-C23630BCA1F6}"/>
              </a:ext>
            </a:extLst>
          </p:cNvPr>
          <p:cNvSpPr txBox="1"/>
          <p:nvPr/>
        </p:nvSpPr>
        <p:spPr>
          <a:xfrm>
            <a:off x="4133850" y="5505450"/>
            <a:ext cx="1219200" cy="230832"/>
          </a:xfrm>
          <a:prstGeom prst="rect">
            <a:avLst/>
          </a:prstGeom>
          <a:solidFill>
            <a:schemeClr val="bg1"/>
          </a:solidFill>
        </p:spPr>
        <p:txBody>
          <a:bodyPr wrap="square" rtlCol="0">
            <a:spAutoFit/>
          </a:bodyPr>
          <a:lstStyle/>
          <a:p>
            <a:r>
              <a:rPr lang="en-IN" sz="900" dirty="0"/>
              <a:t>Embedding Size: 128</a:t>
            </a:r>
          </a:p>
        </p:txBody>
      </p:sp>
      <p:graphicFrame>
        <p:nvGraphicFramePr>
          <p:cNvPr id="7" name="Chart 6">
            <a:extLst>
              <a:ext uri="{FF2B5EF4-FFF2-40B4-BE49-F238E27FC236}">
                <a16:creationId xmlns:a16="http://schemas.microsoft.com/office/drawing/2014/main" id="{6E3A8E98-11F3-B134-5060-79AEBE387825}"/>
              </a:ext>
            </a:extLst>
          </p:cNvPr>
          <p:cNvGraphicFramePr/>
          <p:nvPr>
            <p:extLst>
              <p:ext uri="{D42A27DB-BD31-4B8C-83A1-F6EECF244321}">
                <p14:modId xmlns:p14="http://schemas.microsoft.com/office/powerpoint/2010/main" val="708729446"/>
              </p:ext>
            </p:extLst>
          </p:nvPr>
        </p:nvGraphicFramePr>
        <p:xfrm>
          <a:off x="6191250" y="3020989"/>
          <a:ext cx="5650101" cy="304114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D3157F9-4FB1-6279-C459-0E16EA73404B}"/>
              </a:ext>
            </a:extLst>
          </p:cNvPr>
          <p:cNvSpPr txBox="1"/>
          <p:nvPr/>
        </p:nvSpPr>
        <p:spPr>
          <a:xfrm>
            <a:off x="10382250" y="5639916"/>
            <a:ext cx="1219200" cy="230832"/>
          </a:xfrm>
          <a:prstGeom prst="rect">
            <a:avLst/>
          </a:prstGeom>
          <a:solidFill>
            <a:schemeClr val="bg1"/>
          </a:solidFill>
        </p:spPr>
        <p:txBody>
          <a:bodyPr wrap="square" rtlCol="0">
            <a:spAutoFit/>
          </a:bodyPr>
          <a:lstStyle/>
          <a:p>
            <a:r>
              <a:rPr lang="en-IN" sz="900" dirty="0"/>
              <a:t>Epochs: 08</a:t>
            </a:r>
          </a:p>
        </p:txBody>
      </p:sp>
      <p:cxnSp>
        <p:nvCxnSpPr>
          <p:cNvPr id="10" name="Straight Connector 9">
            <a:extLst>
              <a:ext uri="{FF2B5EF4-FFF2-40B4-BE49-F238E27FC236}">
                <a16:creationId xmlns:a16="http://schemas.microsoft.com/office/drawing/2014/main" id="{A5B361E9-F0B0-8385-B7FC-F9AECAE7E81C}"/>
              </a:ext>
            </a:extLst>
          </p:cNvPr>
          <p:cNvCxnSpPr/>
          <p:nvPr/>
        </p:nvCxnSpPr>
        <p:spPr>
          <a:xfrm>
            <a:off x="10077450" y="3233737"/>
            <a:ext cx="0" cy="1876425"/>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43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Violence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Violence prediction is moderate with Test and Train accuracy of 52% and 41% respectively</a:t>
            </a:r>
          </a:p>
          <a:p>
            <a:pPr marL="285750" indent="-285750">
              <a:buFont typeface="Arial" panose="020B0604020202020204" pitchFamily="34" charset="0"/>
              <a:buChar char="•"/>
            </a:pPr>
            <a:r>
              <a:rPr lang="en-IN" sz="1200" dirty="0"/>
              <a:t>Current best model iteration is doing good job for classifying “mild” and “severe” rating (good precision and recall observed) but failing in predicting “moderate” and “none” during train phase</a:t>
            </a:r>
          </a:p>
          <a:p>
            <a:pPr marL="742950" lvl="1" indent="-285750">
              <a:buFont typeface="Arial" panose="020B0604020202020204" pitchFamily="34" charset="0"/>
              <a:buChar char="•"/>
            </a:pPr>
            <a:r>
              <a:rPr lang="en-IN" sz="1200" dirty="0"/>
              <a:t>Though model performance has been exceptional in predicting “mild” ratings during training phase but failed a bit in testing phase</a:t>
            </a:r>
          </a:p>
          <a:p>
            <a:pPr marL="285750" indent="-285750">
              <a:buFont typeface="Arial" panose="020B0604020202020204" pitchFamily="34" charset="0"/>
              <a:buChar char="•"/>
            </a:pPr>
            <a:r>
              <a:rPr lang="en-IN" sz="1200" dirty="0"/>
              <a:t>Class “None” has zero predictions during Train and Test phases this can be due to relatively lower number of scripts with rating “None”</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2156603011"/>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157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29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14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244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861820556"/>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a:solidFill>
                            <a:srgbClr val="000000"/>
                          </a:solidFill>
                          <a:effectLst/>
                          <a:latin typeface="Calibri" panose="020F0502020204030204" pitchFamily="34" charset="0"/>
                        </a:rPr>
                        <a:t>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1978475519"/>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3461094043"/>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52%</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41%</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33340" y="1875150"/>
            <a:ext cx="727586" cy="461665"/>
          </a:xfrm>
          <a:prstGeom prst="rect">
            <a:avLst/>
          </a:prstGeom>
          <a:noFill/>
        </p:spPr>
        <p:txBody>
          <a:bodyPr wrap="square" rtlCol="0">
            <a:spAutoFit/>
          </a:bodyPr>
          <a:lstStyle/>
          <a:p>
            <a:r>
              <a:rPr lang="en-IN" sz="2400" b="1" dirty="0">
                <a:solidFill>
                  <a:schemeClr val="bg1"/>
                </a:solidFill>
              </a:rPr>
              <a:t>1.05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Tree>
    <p:extLst>
      <p:ext uri="{BB962C8B-B14F-4D97-AF65-F5344CB8AC3E}">
        <p14:creationId xmlns:p14="http://schemas.microsoft.com/office/powerpoint/2010/main" val="1096921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Profanity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b="1" dirty="0"/>
              <a:t>Multiple iteration </a:t>
            </a:r>
            <a:r>
              <a:rPr lang="en-IN" sz="1200" dirty="0"/>
              <a:t>performed by changing </a:t>
            </a:r>
            <a:r>
              <a:rPr lang="en-IN" sz="1200" b="1" dirty="0"/>
              <a:t>depth of neural nets, embedding length, number of epochs, activation function and optimizer</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Balanced and best train/test accuracy is obtained for model with 1RNN layer (25Units) and 1 Hidden layer (50Units)</a:t>
            </a:r>
          </a:p>
          <a:p>
            <a:pPr marL="742950" lvl="1" indent="-285750">
              <a:buFont typeface="Arial" panose="020B0604020202020204" pitchFamily="34" charset="0"/>
              <a:buChar char="•"/>
            </a:pPr>
            <a:r>
              <a:rPr lang="en-IN" sz="1200" dirty="0"/>
              <a:t>Final model iteration selected has a </a:t>
            </a:r>
            <a:r>
              <a:rPr lang="en-IN" sz="1200" b="1" dirty="0"/>
              <a:t>train accuracy of 76% </a:t>
            </a:r>
            <a:r>
              <a:rPr lang="en-IN" sz="1200" dirty="0"/>
              <a:t>and </a:t>
            </a:r>
            <a:r>
              <a:rPr lang="en-IN" sz="1200" b="1" dirty="0"/>
              <a:t>test accuracy of 40%. </a:t>
            </a:r>
            <a:r>
              <a:rPr lang="en-IN" sz="1200" dirty="0"/>
              <a:t>Though this model has </a:t>
            </a:r>
            <a:r>
              <a:rPr lang="en-IN" sz="1200" b="1" dirty="0"/>
              <a:t>35% variation (suggesting overfitting) </a:t>
            </a:r>
            <a:r>
              <a:rPr lang="en-IN" sz="1200" dirty="0"/>
              <a:t>between train and test accuracy, this has been selected as final model due to best test accuracy</a:t>
            </a:r>
          </a:p>
        </p:txBody>
      </p:sp>
      <p:graphicFrame>
        <p:nvGraphicFramePr>
          <p:cNvPr id="7" name="Chart 6">
            <a:extLst>
              <a:ext uri="{FF2B5EF4-FFF2-40B4-BE49-F238E27FC236}">
                <a16:creationId xmlns:a16="http://schemas.microsoft.com/office/drawing/2014/main" id="{65C0E53F-9943-AD52-AC9C-0D676368B291}"/>
              </a:ext>
            </a:extLst>
          </p:cNvPr>
          <p:cNvGraphicFramePr/>
          <p:nvPr>
            <p:extLst>
              <p:ext uri="{D42A27DB-BD31-4B8C-83A1-F6EECF244321}">
                <p14:modId xmlns:p14="http://schemas.microsoft.com/office/powerpoint/2010/main" val="3615942281"/>
              </p:ext>
            </p:extLst>
          </p:nvPr>
        </p:nvGraphicFramePr>
        <p:xfrm>
          <a:off x="400050" y="3036057"/>
          <a:ext cx="11441300" cy="3041146"/>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AA38364B-9124-8FA2-74BA-F82CC16F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307" y="3578712"/>
            <a:ext cx="259206" cy="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308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Profanity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938992"/>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Profanity prediction is moderate with Test and Train accuracy of 40% and 76% respectively</a:t>
            </a:r>
          </a:p>
          <a:p>
            <a:pPr marL="285750" indent="-285750">
              <a:buFont typeface="Arial" panose="020B0604020202020204" pitchFamily="34" charset="0"/>
              <a:buChar char="•"/>
            </a:pPr>
            <a:r>
              <a:rPr lang="en-IN" sz="1200" dirty="0"/>
              <a:t>Difference in train and test accuracy of ~35% is suggesting overfitting which not being addressed by modelling technique to low size of dataset</a:t>
            </a:r>
          </a:p>
          <a:p>
            <a:pPr marL="742950" lvl="1" indent="-285750">
              <a:buFont typeface="Arial" panose="020B0604020202020204" pitchFamily="34" charset="0"/>
              <a:buChar char="•"/>
            </a:pPr>
            <a:r>
              <a:rPr lang="en-IN" sz="1200" dirty="0"/>
              <a:t>Majority of the scripts in test dataset are being classified as severe, high recall rate (73%) and low precision rate (36%) further confirms this</a:t>
            </a:r>
          </a:p>
          <a:p>
            <a:pPr marL="285750" indent="-285750">
              <a:buFont typeface="Arial" panose="020B0604020202020204" pitchFamily="34" charset="0"/>
              <a:buChar char="•"/>
            </a:pPr>
            <a:r>
              <a:rPr lang="en-IN" sz="1200" dirty="0"/>
              <a:t>Overall model for Profanity prediction is showing similar results to that of Violence prediction with test accuracy of 40%</a:t>
            </a:r>
          </a:p>
          <a:p>
            <a:pPr marL="742950" lvl="1" indent="-285750">
              <a:buFont typeface="Arial" panose="020B0604020202020204" pitchFamily="34" charset="0"/>
              <a:buChar char="•"/>
            </a:pPr>
            <a:endParaRPr lang="en-IN" sz="1200" dirty="0"/>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2658953122"/>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186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173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2930500129"/>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3259250034"/>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1946958058"/>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76%</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40%</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28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33340" y="1875150"/>
            <a:ext cx="727586" cy="461665"/>
          </a:xfrm>
          <a:prstGeom prst="rect">
            <a:avLst/>
          </a:prstGeom>
          <a:noFill/>
        </p:spPr>
        <p:txBody>
          <a:bodyPr wrap="square" rtlCol="0">
            <a:spAutoFit/>
          </a:bodyPr>
          <a:lstStyle/>
          <a:p>
            <a:r>
              <a:rPr lang="en-IN" sz="2400" b="1" dirty="0">
                <a:solidFill>
                  <a:schemeClr val="bg1"/>
                </a:solidFill>
              </a:rPr>
              <a:t>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
        <p:nvSpPr>
          <p:cNvPr id="17" name="Rectangle 16">
            <a:extLst>
              <a:ext uri="{FF2B5EF4-FFF2-40B4-BE49-F238E27FC236}">
                <a16:creationId xmlns:a16="http://schemas.microsoft.com/office/drawing/2014/main" id="{A42892CA-1777-58F1-9B15-607C03D5F476}"/>
              </a:ext>
            </a:extLst>
          </p:cNvPr>
          <p:cNvSpPr/>
          <p:nvPr/>
        </p:nvSpPr>
        <p:spPr>
          <a:xfrm>
            <a:off x="2956046" y="5493662"/>
            <a:ext cx="2836400" cy="282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6078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Intense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b="1" dirty="0"/>
              <a:t>Multiple iteration </a:t>
            </a:r>
            <a:r>
              <a:rPr lang="en-IN" sz="1200" dirty="0"/>
              <a:t>performed by changing </a:t>
            </a:r>
            <a:r>
              <a:rPr lang="en-IN" sz="1200" b="1" dirty="0"/>
              <a:t>depth of neural nets, embedding length, number of epochs, activation function and optimizer</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Balanced and best train/test accuracy is obtained for model with 1RNN layer (25Units) and 1 Hidden layer (50Units)</a:t>
            </a:r>
          </a:p>
          <a:p>
            <a:pPr marL="742950" lvl="1" indent="-285750">
              <a:buFont typeface="Arial" panose="020B0604020202020204" pitchFamily="34" charset="0"/>
              <a:buChar char="•"/>
            </a:pPr>
            <a:r>
              <a:rPr lang="en-IN" sz="1200" dirty="0"/>
              <a:t>Final model iteration selected has a </a:t>
            </a:r>
            <a:r>
              <a:rPr lang="en-IN" sz="1200" b="1" dirty="0"/>
              <a:t>train accuracy of 62% </a:t>
            </a:r>
            <a:r>
              <a:rPr lang="en-IN" sz="1200" dirty="0"/>
              <a:t>and </a:t>
            </a:r>
            <a:r>
              <a:rPr lang="en-IN" sz="1200" b="1" dirty="0"/>
              <a:t>test accuracy of 44%. </a:t>
            </a:r>
            <a:r>
              <a:rPr lang="en-IN" sz="1200" dirty="0"/>
              <a:t>Though this model has </a:t>
            </a:r>
            <a:r>
              <a:rPr lang="en-IN" sz="1200" b="1" dirty="0"/>
              <a:t>18% variation (suggesting very minor overfitting) </a:t>
            </a:r>
            <a:r>
              <a:rPr lang="en-IN" sz="1200" dirty="0"/>
              <a:t>between train and test accuracy, this has been selected as final model due to best test accuracy</a:t>
            </a:r>
          </a:p>
        </p:txBody>
      </p:sp>
      <p:graphicFrame>
        <p:nvGraphicFramePr>
          <p:cNvPr id="7" name="Chart 6">
            <a:extLst>
              <a:ext uri="{FF2B5EF4-FFF2-40B4-BE49-F238E27FC236}">
                <a16:creationId xmlns:a16="http://schemas.microsoft.com/office/drawing/2014/main" id="{65C0E53F-9943-AD52-AC9C-0D676368B291}"/>
              </a:ext>
            </a:extLst>
          </p:cNvPr>
          <p:cNvGraphicFramePr/>
          <p:nvPr>
            <p:extLst>
              <p:ext uri="{D42A27DB-BD31-4B8C-83A1-F6EECF244321}">
                <p14:modId xmlns:p14="http://schemas.microsoft.com/office/powerpoint/2010/main" val="299007391"/>
              </p:ext>
            </p:extLst>
          </p:nvPr>
        </p:nvGraphicFramePr>
        <p:xfrm>
          <a:off x="400050" y="3036057"/>
          <a:ext cx="11441300" cy="3041146"/>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AA38364B-9124-8FA2-74BA-F82CC16F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42" y="3578818"/>
            <a:ext cx="259206" cy="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559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Intense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Intense prediction is moderate with </a:t>
            </a:r>
            <a:r>
              <a:rPr lang="en-IN" sz="1200" b="1" dirty="0"/>
              <a:t>Test</a:t>
            </a:r>
            <a:r>
              <a:rPr lang="en-IN" sz="1200" dirty="0"/>
              <a:t> and </a:t>
            </a:r>
            <a:r>
              <a:rPr lang="en-IN" sz="1200" b="1" dirty="0"/>
              <a:t>Train</a:t>
            </a:r>
            <a:r>
              <a:rPr lang="en-IN" sz="1200" dirty="0"/>
              <a:t> accuracy of </a:t>
            </a:r>
            <a:r>
              <a:rPr lang="en-IN" sz="1200" b="1" dirty="0"/>
              <a:t>44%</a:t>
            </a:r>
            <a:r>
              <a:rPr lang="en-IN" sz="1200" dirty="0"/>
              <a:t> and </a:t>
            </a:r>
            <a:r>
              <a:rPr lang="en-IN" sz="1200" b="1" dirty="0"/>
              <a:t>62% </a:t>
            </a:r>
            <a:r>
              <a:rPr lang="en-IN" sz="1200" dirty="0"/>
              <a:t>respectively</a:t>
            </a:r>
          </a:p>
          <a:p>
            <a:pPr marL="285750" indent="-285750">
              <a:buFont typeface="Arial" panose="020B0604020202020204" pitchFamily="34" charset="0"/>
              <a:buChar char="•"/>
            </a:pPr>
            <a:r>
              <a:rPr lang="en-IN" sz="1200" dirty="0"/>
              <a:t>Difference in train and test accuracy of ~18% is suggesting mild overfitting which not being addressed by modelling technique to low size of dataset</a:t>
            </a:r>
          </a:p>
          <a:p>
            <a:pPr marL="742950" lvl="1" indent="-285750">
              <a:buFont typeface="Arial" panose="020B0604020202020204" pitchFamily="34" charset="0"/>
              <a:buChar char="•"/>
            </a:pPr>
            <a:r>
              <a:rPr lang="en-IN" sz="1200" dirty="0"/>
              <a:t>Majority of the scripts in test dataset are being classified as severe or moderate (observation from precision rate)</a:t>
            </a:r>
          </a:p>
          <a:p>
            <a:pPr marL="742950" lvl="1" indent="-285750">
              <a:buFont typeface="Arial" panose="020B0604020202020204" pitchFamily="34" charset="0"/>
              <a:buChar char="•"/>
            </a:pPr>
            <a:r>
              <a:rPr lang="en-IN" sz="1200" dirty="0"/>
              <a:t>Category “None” has excellent performance in train but has recall rate of only 22% in test</a:t>
            </a:r>
          </a:p>
          <a:p>
            <a:pPr marL="285750" indent="-285750">
              <a:buFont typeface="Arial" panose="020B0604020202020204" pitchFamily="34" charset="0"/>
              <a:buChar char="•"/>
            </a:pPr>
            <a:r>
              <a:rPr lang="en-IN" sz="1200" dirty="0"/>
              <a:t>Overall model for Intense classification performing well than that of Profanity &amp; Violence prediction</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420902027"/>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98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90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204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2570109509"/>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2168669130"/>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84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191593942"/>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62%</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44%</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90572" y="1913080"/>
            <a:ext cx="727586" cy="461665"/>
          </a:xfrm>
          <a:prstGeom prst="rect">
            <a:avLst/>
          </a:prstGeom>
          <a:noFill/>
        </p:spPr>
        <p:txBody>
          <a:bodyPr wrap="square" rtlCol="0">
            <a:spAutoFit/>
          </a:bodyPr>
          <a:lstStyle/>
          <a:p>
            <a:r>
              <a:rPr lang="en-IN" sz="2400" b="1" dirty="0">
                <a:solidFill>
                  <a:schemeClr val="bg1"/>
                </a:solidFill>
              </a:rPr>
              <a:t>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
        <p:nvSpPr>
          <p:cNvPr id="17" name="Rectangle 16">
            <a:extLst>
              <a:ext uri="{FF2B5EF4-FFF2-40B4-BE49-F238E27FC236}">
                <a16:creationId xmlns:a16="http://schemas.microsoft.com/office/drawing/2014/main" id="{A42892CA-1777-58F1-9B15-607C03D5F476}"/>
              </a:ext>
            </a:extLst>
          </p:cNvPr>
          <p:cNvSpPr/>
          <p:nvPr/>
        </p:nvSpPr>
        <p:spPr>
          <a:xfrm>
            <a:off x="2956046" y="5493662"/>
            <a:ext cx="2836400" cy="282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1709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Sex Prediction </a:t>
            </a:r>
            <a:r>
              <a:rPr lang="en-US" sz="2800" dirty="0">
                <a:latin typeface="Arial Black" panose="020B0A04020102020204" pitchFamily="34" charset="0"/>
              </a:rPr>
              <a:t>– Parameter Tuning &amp; Bias Analysis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58939"/>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5" y="1162050"/>
            <a:ext cx="11172825"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a:t>Multiple RNN models have been developed on movies script for profanity prediction</a:t>
            </a:r>
          </a:p>
          <a:p>
            <a:pPr marL="742950" lvl="1" indent="-285750">
              <a:buFont typeface="Arial" panose="020B0604020202020204" pitchFamily="34" charset="0"/>
              <a:buChar char="•"/>
            </a:pPr>
            <a:r>
              <a:rPr lang="en-IN" sz="1200" dirty="0"/>
              <a:t>20% of the total scripts are used as test data while rest 80% is used for model training</a:t>
            </a:r>
          </a:p>
          <a:p>
            <a:pPr marL="285750" indent="-285750">
              <a:buFont typeface="Arial" panose="020B0604020202020204" pitchFamily="34" charset="0"/>
              <a:buChar char="•"/>
            </a:pPr>
            <a:r>
              <a:rPr lang="en-IN" sz="1200" b="1" dirty="0"/>
              <a:t>Multiple iteration </a:t>
            </a:r>
            <a:r>
              <a:rPr lang="en-IN" sz="1200" dirty="0"/>
              <a:t>performed by changing </a:t>
            </a:r>
            <a:r>
              <a:rPr lang="en-IN" sz="1200" b="1" dirty="0"/>
              <a:t>depth of neural nets, embedding length, number of epochs, activation function and optimizer</a:t>
            </a:r>
          </a:p>
          <a:p>
            <a:pPr marL="285750" indent="-285750">
              <a:buFont typeface="Arial" panose="020B0604020202020204" pitchFamily="34" charset="0"/>
              <a:buChar char="•"/>
            </a:pPr>
            <a:r>
              <a:rPr lang="en-IN" sz="1200" dirty="0"/>
              <a:t>Initially number of embedding and depth have be selected by keeping epochs constant, post selecting embedding and depth best performing model is iterated by changing epochs</a:t>
            </a:r>
          </a:p>
          <a:p>
            <a:pPr marL="285750" indent="-285750">
              <a:buFont typeface="Arial" panose="020B0604020202020204" pitchFamily="34" charset="0"/>
              <a:buChar char="•"/>
            </a:pPr>
            <a:r>
              <a:rPr lang="en-IN" sz="1200" dirty="0"/>
              <a:t>Balanced and best train/test accuracy is obtained for model with 1RNN layer (25Units) and 2 Hidden layer (50Units, 10UNits)</a:t>
            </a:r>
          </a:p>
          <a:p>
            <a:pPr marL="742950" lvl="1" indent="-285750">
              <a:buFont typeface="Arial" panose="020B0604020202020204" pitchFamily="34" charset="0"/>
              <a:buChar char="•"/>
            </a:pPr>
            <a:r>
              <a:rPr lang="en-IN" sz="1200" dirty="0"/>
              <a:t>Final model iteration selected has a </a:t>
            </a:r>
            <a:r>
              <a:rPr lang="en-IN" sz="1200" b="1" dirty="0"/>
              <a:t>train accuracy of 85% </a:t>
            </a:r>
            <a:r>
              <a:rPr lang="en-IN" sz="1200" dirty="0"/>
              <a:t>and </a:t>
            </a:r>
            <a:r>
              <a:rPr lang="en-IN" sz="1200" b="1" dirty="0"/>
              <a:t>test accuracy of 41%. </a:t>
            </a:r>
            <a:r>
              <a:rPr lang="en-IN" sz="1200" dirty="0"/>
              <a:t>Though this model has </a:t>
            </a:r>
            <a:r>
              <a:rPr lang="en-IN" sz="1200" b="1" dirty="0"/>
              <a:t>30% variation (suggesting overfitting) </a:t>
            </a:r>
            <a:r>
              <a:rPr lang="en-IN" sz="1200" dirty="0"/>
              <a:t>between train and test accuracy, this has been selected as final model due to best test accuracy</a:t>
            </a:r>
          </a:p>
        </p:txBody>
      </p:sp>
      <p:graphicFrame>
        <p:nvGraphicFramePr>
          <p:cNvPr id="7" name="Chart 6">
            <a:extLst>
              <a:ext uri="{FF2B5EF4-FFF2-40B4-BE49-F238E27FC236}">
                <a16:creationId xmlns:a16="http://schemas.microsoft.com/office/drawing/2014/main" id="{65C0E53F-9943-AD52-AC9C-0D676368B291}"/>
              </a:ext>
            </a:extLst>
          </p:cNvPr>
          <p:cNvGraphicFramePr/>
          <p:nvPr>
            <p:extLst>
              <p:ext uri="{D42A27DB-BD31-4B8C-83A1-F6EECF244321}">
                <p14:modId xmlns:p14="http://schemas.microsoft.com/office/powerpoint/2010/main" val="851800014"/>
              </p:ext>
            </p:extLst>
          </p:nvPr>
        </p:nvGraphicFramePr>
        <p:xfrm>
          <a:off x="400050" y="3036057"/>
          <a:ext cx="11441300" cy="3041146"/>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AA38364B-9124-8FA2-74BA-F82CC16F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082" y="3503567"/>
            <a:ext cx="259206" cy="24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171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C2882B"/>
                </a:solidFill>
                <a:latin typeface="Arial Black" panose="020B0A04020102020204" pitchFamily="34" charset="0"/>
              </a:rPr>
              <a:t>Sex Prediction </a:t>
            </a:r>
            <a:r>
              <a:rPr lang="en-US" sz="2800" dirty="0">
                <a:latin typeface="Arial Black" panose="020B0A04020102020204" pitchFamily="34" charset="0"/>
              </a:rPr>
              <a:t>– Final Model Results, Cost &amp; Loss Metrics</a:t>
            </a:r>
          </a:p>
        </p:txBody>
      </p:sp>
      <p:sp>
        <p:nvSpPr>
          <p:cNvPr id="4" name="Rectangle 3">
            <a:extLst>
              <a:ext uri="{FF2B5EF4-FFF2-40B4-BE49-F238E27FC236}">
                <a16:creationId xmlns:a16="http://schemas.microsoft.com/office/drawing/2014/main" id="{0BA1EA03-9DCD-1DAD-3358-006AD0A5ED6F}"/>
              </a:ext>
            </a:extLst>
          </p:cNvPr>
          <p:cNvSpPr/>
          <p:nvPr/>
        </p:nvSpPr>
        <p:spPr>
          <a:xfrm>
            <a:off x="400050" y="1057274"/>
            <a:ext cx="11441300" cy="1823577"/>
          </a:xfrm>
          <a:prstGeom prst="rect">
            <a:avLst/>
          </a:prstGeom>
          <a:solidFill>
            <a:srgbClr val="C2882B">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6F2C2E7-4E97-AECD-3D00-419C8FF2BAE4}"/>
              </a:ext>
            </a:extLst>
          </p:cNvPr>
          <p:cNvSpPr/>
          <p:nvPr/>
        </p:nvSpPr>
        <p:spPr>
          <a:xfrm>
            <a:off x="400050" y="801024"/>
            <a:ext cx="2844902" cy="256251"/>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Summary</a:t>
            </a:r>
          </a:p>
        </p:txBody>
      </p:sp>
      <p:sp>
        <p:nvSpPr>
          <p:cNvPr id="6" name="TextBox 5">
            <a:extLst>
              <a:ext uri="{FF2B5EF4-FFF2-40B4-BE49-F238E27FC236}">
                <a16:creationId xmlns:a16="http://schemas.microsoft.com/office/drawing/2014/main" id="{4EACF3C9-F7CB-5583-55D4-D604A2B181B0}"/>
              </a:ext>
            </a:extLst>
          </p:cNvPr>
          <p:cNvSpPr txBox="1"/>
          <p:nvPr/>
        </p:nvSpPr>
        <p:spPr>
          <a:xfrm>
            <a:off x="504826" y="1162050"/>
            <a:ext cx="7134840" cy="1754326"/>
          </a:xfrm>
          <a:prstGeom prst="rect">
            <a:avLst/>
          </a:prstGeom>
          <a:noFill/>
        </p:spPr>
        <p:txBody>
          <a:bodyPr wrap="square" rtlCol="0">
            <a:spAutoFit/>
          </a:bodyPr>
          <a:lstStyle/>
          <a:p>
            <a:pPr marL="285750" indent="-285750">
              <a:buFont typeface="Arial" panose="020B0604020202020204" pitchFamily="34" charset="0"/>
              <a:buChar char="•"/>
            </a:pPr>
            <a:r>
              <a:rPr lang="en-IN" sz="1200" dirty="0"/>
              <a:t>Model performance on Intense prediction is moderate with </a:t>
            </a:r>
            <a:r>
              <a:rPr lang="en-IN" sz="1200" b="1" dirty="0"/>
              <a:t>Test</a:t>
            </a:r>
            <a:r>
              <a:rPr lang="en-IN" sz="1200" dirty="0"/>
              <a:t> and </a:t>
            </a:r>
            <a:r>
              <a:rPr lang="en-IN" sz="1200" b="1" dirty="0"/>
              <a:t>Train</a:t>
            </a:r>
            <a:r>
              <a:rPr lang="en-IN" sz="1200" dirty="0"/>
              <a:t> accuracy of </a:t>
            </a:r>
            <a:r>
              <a:rPr lang="en-IN" sz="1200" b="1" dirty="0"/>
              <a:t>41%</a:t>
            </a:r>
            <a:r>
              <a:rPr lang="en-IN" sz="1200" dirty="0"/>
              <a:t> and </a:t>
            </a:r>
            <a:r>
              <a:rPr lang="en-IN" sz="1200" b="1" dirty="0"/>
              <a:t>85% </a:t>
            </a:r>
            <a:r>
              <a:rPr lang="en-IN" sz="1200" dirty="0"/>
              <a:t>respectively</a:t>
            </a:r>
          </a:p>
          <a:p>
            <a:pPr marL="285750" indent="-285750">
              <a:buFont typeface="Arial" panose="020B0604020202020204" pitchFamily="34" charset="0"/>
              <a:buChar char="•"/>
            </a:pPr>
            <a:r>
              <a:rPr lang="en-IN" sz="1200" dirty="0"/>
              <a:t>Difference in train and test accuracy of ~18% is suggesting mild overfitting which not being addressed by modelling technique to low size of dataset</a:t>
            </a:r>
          </a:p>
          <a:p>
            <a:pPr marL="742950" lvl="1" indent="-285750">
              <a:buFont typeface="Arial" panose="020B0604020202020204" pitchFamily="34" charset="0"/>
              <a:buChar char="•"/>
            </a:pPr>
            <a:r>
              <a:rPr lang="en-IN" sz="1200" dirty="0"/>
              <a:t>Majority of the scripts in test dataset are being classified as severe or moderate (observation from precision rate)</a:t>
            </a:r>
          </a:p>
          <a:p>
            <a:pPr marL="742950" lvl="1" indent="-285750">
              <a:buFont typeface="Arial" panose="020B0604020202020204" pitchFamily="34" charset="0"/>
              <a:buChar char="•"/>
            </a:pPr>
            <a:r>
              <a:rPr lang="en-IN" sz="1200" dirty="0"/>
              <a:t>Category “None” has excellent performance in train but has recall rate of only 22% in test</a:t>
            </a:r>
          </a:p>
          <a:p>
            <a:pPr marL="285750" indent="-285750">
              <a:buFont typeface="Arial" panose="020B0604020202020204" pitchFamily="34" charset="0"/>
              <a:buChar char="•"/>
            </a:pPr>
            <a:r>
              <a:rPr lang="en-IN" sz="1200" dirty="0"/>
              <a:t>Overall model for Intense classification performing well than that of Profanity &amp; Violence prediction</a:t>
            </a:r>
          </a:p>
          <a:p>
            <a:pPr marL="742950" lvl="1" indent="-285750">
              <a:buFont typeface="Arial" panose="020B0604020202020204" pitchFamily="34" charset="0"/>
              <a:buChar char="•"/>
            </a:pPr>
            <a:endParaRPr lang="en-IN" sz="1200" dirty="0"/>
          </a:p>
        </p:txBody>
      </p:sp>
      <p:sp>
        <p:nvSpPr>
          <p:cNvPr id="8" name="Rectangle 7">
            <a:extLst>
              <a:ext uri="{FF2B5EF4-FFF2-40B4-BE49-F238E27FC236}">
                <a16:creationId xmlns:a16="http://schemas.microsoft.com/office/drawing/2014/main" id="{08DA2841-F535-3549-FAD4-8176DB8CAA1B}"/>
              </a:ext>
            </a:extLst>
          </p:cNvPr>
          <p:cNvSpPr/>
          <p:nvPr/>
        </p:nvSpPr>
        <p:spPr>
          <a:xfrm>
            <a:off x="6240649"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AEC497-3592-2AF8-009E-E40FCA1BCF69}"/>
              </a:ext>
            </a:extLst>
          </p:cNvPr>
          <p:cNvSpPr/>
          <p:nvPr/>
        </p:nvSpPr>
        <p:spPr>
          <a:xfrm>
            <a:off x="400050" y="2985626"/>
            <a:ext cx="5600701" cy="3041146"/>
          </a:xfrm>
          <a:prstGeom prst="rect">
            <a:avLst/>
          </a:prstGeom>
          <a:solidFill>
            <a:srgbClr val="17393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4" name="Table 13">
            <a:extLst>
              <a:ext uri="{FF2B5EF4-FFF2-40B4-BE49-F238E27FC236}">
                <a16:creationId xmlns:a16="http://schemas.microsoft.com/office/drawing/2014/main" id="{79CAD9C3-5330-6F92-53C8-B4348D0E97FF}"/>
              </a:ext>
            </a:extLst>
          </p:cNvPr>
          <p:cNvGraphicFramePr>
            <a:graphicFrameLocks noGrp="1"/>
          </p:cNvGraphicFramePr>
          <p:nvPr>
            <p:extLst>
              <p:ext uri="{D42A27DB-BD31-4B8C-83A1-F6EECF244321}">
                <p14:modId xmlns:p14="http://schemas.microsoft.com/office/powerpoint/2010/main" val="3553136785"/>
              </p:ext>
            </p:extLst>
          </p:nvPr>
        </p:nvGraphicFramePr>
        <p:xfrm>
          <a:off x="611650" y="3409114"/>
          <a:ext cx="5177500" cy="1386840"/>
        </p:xfrm>
        <a:graphic>
          <a:graphicData uri="http://schemas.openxmlformats.org/drawingml/2006/table">
            <a:tbl>
              <a:tblPr/>
              <a:tblGrid>
                <a:gridCol w="981517">
                  <a:extLst>
                    <a:ext uri="{9D8B030D-6E8A-4147-A177-3AD203B41FA5}">
                      <a16:colId xmlns:a16="http://schemas.microsoft.com/office/drawing/2014/main" val="1623690269"/>
                    </a:ext>
                  </a:extLst>
                </a:gridCol>
                <a:gridCol w="981517">
                  <a:extLst>
                    <a:ext uri="{9D8B030D-6E8A-4147-A177-3AD203B41FA5}">
                      <a16:colId xmlns:a16="http://schemas.microsoft.com/office/drawing/2014/main" val="1108106591"/>
                    </a:ext>
                  </a:extLst>
                </a:gridCol>
                <a:gridCol w="785213">
                  <a:extLst>
                    <a:ext uri="{9D8B030D-6E8A-4147-A177-3AD203B41FA5}">
                      <a16:colId xmlns:a16="http://schemas.microsoft.com/office/drawing/2014/main" val="3792480222"/>
                    </a:ext>
                  </a:extLst>
                </a:gridCol>
                <a:gridCol w="858827">
                  <a:extLst>
                    <a:ext uri="{9D8B030D-6E8A-4147-A177-3AD203B41FA5}">
                      <a16:colId xmlns:a16="http://schemas.microsoft.com/office/drawing/2014/main" val="4155691443"/>
                    </a:ext>
                  </a:extLst>
                </a:gridCol>
                <a:gridCol w="785213">
                  <a:extLst>
                    <a:ext uri="{9D8B030D-6E8A-4147-A177-3AD203B41FA5}">
                      <a16:colId xmlns:a16="http://schemas.microsoft.com/office/drawing/2014/main" val="2147342414"/>
                    </a:ext>
                  </a:extLst>
                </a:gridCol>
                <a:gridCol w="785213">
                  <a:extLst>
                    <a:ext uri="{9D8B030D-6E8A-4147-A177-3AD203B41FA5}">
                      <a16:colId xmlns:a16="http://schemas.microsoft.com/office/drawing/2014/main" val="2399174622"/>
                    </a:ext>
                  </a:extLst>
                </a:gridCol>
              </a:tblGrid>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3926572"/>
                  </a:ext>
                </a:extLst>
              </a:tr>
              <a:tr h="164784">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090732403"/>
                  </a:ext>
                </a:extLst>
              </a:tr>
              <a:tr h="218162">
                <a:tc rowSpan="4">
                  <a:txBody>
                    <a:bodyPr/>
                    <a:lstStyle/>
                    <a:p>
                      <a:pPr algn="ctr" fontAlgn="ctr"/>
                      <a:r>
                        <a:rPr lang="en-IN" sz="1100" b="1" i="0" u="none" strike="noStrike" dirty="0">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284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77073"/>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403418"/>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87201"/>
                  </a:ext>
                </a:extLst>
              </a:tr>
              <a:tr h="21816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12909"/>
                  </a:ext>
                </a:extLst>
              </a:tr>
            </a:tbl>
          </a:graphicData>
        </a:graphic>
      </p:graphicFrame>
      <p:graphicFrame>
        <p:nvGraphicFramePr>
          <p:cNvPr id="16" name="Table 15">
            <a:extLst>
              <a:ext uri="{FF2B5EF4-FFF2-40B4-BE49-F238E27FC236}">
                <a16:creationId xmlns:a16="http://schemas.microsoft.com/office/drawing/2014/main" id="{699E0404-2F9C-D6B2-9205-5098B658A291}"/>
              </a:ext>
            </a:extLst>
          </p:cNvPr>
          <p:cNvGraphicFramePr>
            <a:graphicFrameLocks noGrp="1"/>
          </p:cNvGraphicFramePr>
          <p:nvPr>
            <p:extLst>
              <p:ext uri="{D42A27DB-BD31-4B8C-83A1-F6EECF244321}">
                <p14:modId xmlns:p14="http://schemas.microsoft.com/office/powerpoint/2010/main" val="4207565878"/>
              </p:ext>
            </p:extLst>
          </p:nvPr>
        </p:nvGraphicFramePr>
        <p:xfrm>
          <a:off x="3081421" y="4960033"/>
          <a:ext cx="2611455" cy="913065"/>
        </p:xfrm>
        <a:graphic>
          <a:graphicData uri="http://schemas.openxmlformats.org/drawingml/2006/table">
            <a:tbl>
              <a:tblPr/>
              <a:tblGrid>
                <a:gridCol w="870485">
                  <a:extLst>
                    <a:ext uri="{9D8B030D-6E8A-4147-A177-3AD203B41FA5}">
                      <a16:colId xmlns:a16="http://schemas.microsoft.com/office/drawing/2014/main" val="3378869903"/>
                    </a:ext>
                  </a:extLst>
                </a:gridCol>
                <a:gridCol w="870485">
                  <a:extLst>
                    <a:ext uri="{9D8B030D-6E8A-4147-A177-3AD203B41FA5}">
                      <a16:colId xmlns:a16="http://schemas.microsoft.com/office/drawing/2014/main" val="2444802433"/>
                    </a:ext>
                  </a:extLst>
                </a:gridCol>
                <a:gridCol w="870485">
                  <a:extLst>
                    <a:ext uri="{9D8B030D-6E8A-4147-A177-3AD203B41FA5}">
                      <a16:colId xmlns:a16="http://schemas.microsoft.com/office/drawing/2014/main" val="2881325282"/>
                    </a:ext>
                  </a:extLst>
                </a:gridCol>
              </a:tblGrid>
              <a:tr h="182613">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dirty="0">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4013747182"/>
                  </a:ext>
                </a:extLst>
              </a:tr>
              <a:tr h="182613">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335051"/>
                  </a:ext>
                </a:extLst>
              </a:tr>
              <a:tr h="182613">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871625"/>
                  </a:ext>
                </a:extLst>
              </a:tr>
              <a:tr h="182613">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928928"/>
                  </a:ext>
                </a:extLst>
              </a:tr>
              <a:tr h="182613">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4426"/>
                  </a:ext>
                </a:extLst>
              </a:tr>
            </a:tbl>
          </a:graphicData>
        </a:graphic>
      </p:graphicFrame>
      <p:graphicFrame>
        <p:nvGraphicFramePr>
          <p:cNvPr id="18" name="Table 17">
            <a:extLst>
              <a:ext uri="{FF2B5EF4-FFF2-40B4-BE49-F238E27FC236}">
                <a16:creationId xmlns:a16="http://schemas.microsoft.com/office/drawing/2014/main" id="{C338EB59-2FFA-1BD8-AF43-7E275DE64892}"/>
              </a:ext>
            </a:extLst>
          </p:cNvPr>
          <p:cNvGraphicFramePr>
            <a:graphicFrameLocks noGrp="1"/>
          </p:cNvGraphicFramePr>
          <p:nvPr>
            <p:extLst>
              <p:ext uri="{D42A27DB-BD31-4B8C-83A1-F6EECF244321}">
                <p14:modId xmlns:p14="http://schemas.microsoft.com/office/powerpoint/2010/main" val="2332406033"/>
              </p:ext>
            </p:extLst>
          </p:nvPr>
        </p:nvGraphicFramePr>
        <p:xfrm>
          <a:off x="6522884" y="3409114"/>
          <a:ext cx="5154765" cy="1395912"/>
        </p:xfrm>
        <a:graphic>
          <a:graphicData uri="http://schemas.openxmlformats.org/drawingml/2006/table">
            <a:tbl>
              <a:tblPr/>
              <a:tblGrid>
                <a:gridCol w="977207">
                  <a:extLst>
                    <a:ext uri="{9D8B030D-6E8A-4147-A177-3AD203B41FA5}">
                      <a16:colId xmlns:a16="http://schemas.microsoft.com/office/drawing/2014/main" val="4044107338"/>
                    </a:ext>
                  </a:extLst>
                </a:gridCol>
                <a:gridCol w="977207">
                  <a:extLst>
                    <a:ext uri="{9D8B030D-6E8A-4147-A177-3AD203B41FA5}">
                      <a16:colId xmlns:a16="http://schemas.microsoft.com/office/drawing/2014/main" val="2392101030"/>
                    </a:ext>
                  </a:extLst>
                </a:gridCol>
                <a:gridCol w="781765">
                  <a:extLst>
                    <a:ext uri="{9D8B030D-6E8A-4147-A177-3AD203B41FA5}">
                      <a16:colId xmlns:a16="http://schemas.microsoft.com/office/drawing/2014/main" val="639128739"/>
                    </a:ext>
                  </a:extLst>
                </a:gridCol>
                <a:gridCol w="855056">
                  <a:extLst>
                    <a:ext uri="{9D8B030D-6E8A-4147-A177-3AD203B41FA5}">
                      <a16:colId xmlns:a16="http://schemas.microsoft.com/office/drawing/2014/main" val="2540604919"/>
                    </a:ext>
                  </a:extLst>
                </a:gridCol>
                <a:gridCol w="781765">
                  <a:extLst>
                    <a:ext uri="{9D8B030D-6E8A-4147-A177-3AD203B41FA5}">
                      <a16:colId xmlns:a16="http://schemas.microsoft.com/office/drawing/2014/main" val="33335627"/>
                    </a:ext>
                  </a:extLst>
                </a:gridCol>
                <a:gridCol w="781765">
                  <a:extLst>
                    <a:ext uri="{9D8B030D-6E8A-4147-A177-3AD203B41FA5}">
                      <a16:colId xmlns:a16="http://schemas.microsoft.com/office/drawing/2014/main" val="412944363"/>
                    </a:ext>
                  </a:extLst>
                </a:gridCol>
              </a:tblGrid>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b"/>
                      <a:r>
                        <a:rPr lang="en-IN" sz="1100" b="1" i="0" u="none" strike="noStrike">
                          <a:solidFill>
                            <a:srgbClr val="FFFFFF"/>
                          </a:solidFill>
                          <a:effectLst/>
                          <a:latin typeface="Calibri" panose="020F0502020204030204" pitchFamily="34" charset="0"/>
                        </a:rPr>
                        <a:t>Predicted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4292122"/>
                  </a:ext>
                </a:extLst>
              </a:tr>
              <a:tr h="17979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1864507275"/>
                  </a:ext>
                </a:extLst>
              </a:tr>
              <a:tr h="256812">
                <a:tc rowSpan="4">
                  <a:txBody>
                    <a:bodyPr/>
                    <a:lstStyle/>
                    <a:p>
                      <a:pPr algn="ctr" fontAlgn="ctr"/>
                      <a:r>
                        <a:rPr lang="en-IN" sz="1100" b="1" i="0" u="none" strike="noStrike">
                          <a:solidFill>
                            <a:srgbClr val="FFFFFF"/>
                          </a:solidFill>
                          <a:effectLst/>
                          <a:latin typeface="Calibri" panose="020F0502020204030204" pitchFamily="34" charset="0"/>
                        </a:rPr>
                        <a:t>Actual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dirty="0">
                          <a:solidFill>
                            <a:srgbClr val="FFFFFF"/>
                          </a:solidFill>
                          <a:effectLst/>
                          <a:latin typeface="Calibri" panose="020F0502020204030204" pitchFamily="34" charset="0"/>
                        </a:rPr>
                        <a:t>mild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19254"/>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moderate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88710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None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31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103137"/>
                  </a:ext>
                </a:extLst>
              </a:tr>
              <a:tr h="256812">
                <a:tc vMerge="1">
                  <a:txBody>
                    <a:bodyPr/>
                    <a:lstStyle/>
                    <a:p>
                      <a:endParaRPr lang="en-IN"/>
                    </a:p>
                  </a:txBody>
                  <a:tcPr/>
                </a:tc>
                <a:tc>
                  <a:txBody>
                    <a:bodyPr/>
                    <a:lstStyle/>
                    <a:p>
                      <a:pPr algn="ctr" fontAlgn="t"/>
                      <a:r>
                        <a:rPr lang="en-IN" sz="1100" b="1" i="0" u="none" strike="noStrike" dirty="0">
                          <a:solidFill>
                            <a:srgbClr val="FFFFFF"/>
                          </a:solidFill>
                          <a:effectLst/>
                          <a:latin typeface="Calibri" panose="020F0502020204030204" pitchFamily="34" charset="0"/>
                        </a:rPr>
                        <a:t>Severe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r" fontAlgn="b"/>
                      <a:r>
                        <a:rPr lang="en-IN" sz="1100" b="0" i="0" u="none" strike="noStrike" dirty="0">
                          <a:solidFill>
                            <a:srgbClr val="000000"/>
                          </a:solidFill>
                          <a:effectLst/>
                          <a:latin typeface="Calibri" panose="020F0502020204030204" pitchFamily="34" charset="0"/>
                        </a:rPr>
                        <a:t>23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100" b="0" i="0" u="none" strike="noStrike" dirty="0">
                          <a:solidFill>
                            <a:srgbClr val="000000"/>
                          </a:solidFill>
                          <a:effectLst/>
                          <a:latin typeface="Calibri" panose="020F0502020204030204" pitchFamily="34" charset="0"/>
                        </a:rPr>
                        <a:t>13</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157880"/>
                  </a:ext>
                </a:extLst>
              </a:tr>
            </a:tbl>
          </a:graphicData>
        </a:graphic>
      </p:graphicFrame>
      <p:graphicFrame>
        <p:nvGraphicFramePr>
          <p:cNvPr id="20" name="Table 19">
            <a:extLst>
              <a:ext uri="{FF2B5EF4-FFF2-40B4-BE49-F238E27FC236}">
                <a16:creationId xmlns:a16="http://schemas.microsoft.com/office/drawing/2014/main" id="{A156FBD2-13BB-2A92-5D6D-4923B6538405}"/>
              </a:ext>
            </a:extLst>
          </p:cNvPr>
          <p:cNvGraphicFramePr>
            <a:graphicFrameLocks noGrp="1"/>
          </p:cNvGraphicFramePr>
          <p:nvPr>
            <p:extLst>
              <p:ext uri="{D42A27DB-BD31-4B8C-83A1-F6EECF244321}">
                <p14:modId xmlns:p14="http://schemas.microsoft.com/office/powerpoint/2010/main" val="1035908661"/>
              </p:ext>
            </p:extLst>
          </p:nvPr>
        </p:nvGraphicFramePr>
        <p:xfrm>
          <a:off x="9065119" y="4975301"/>
          <a:ext cx="2612529" cy="897795"/>
        </p:xfrm>
        <a:graphic>
          <a:graphicData uri="http://schemas.openxmlformats.org/drawingml/2006/table">
            <a:tbl>
              <a:tblPr/>
              <a:tblGrid>
                <a:gridCol w="870843">
                  <a:extLst>
                    <a:ext uri="{9D8B030D-6E8A-4147-A177-3AD203B41FA5}">
                      <a16:colId xmlns:a16="http://schemas.microsoft.com/office/drawing/2014/main" val="570933202"/>
                    </a:ext>
                  </a:extLst>
                </a:gridCol>
                <a:gridCol w="870843">
                  <a:extLst>
                    <a:ext uri="{9D8B030D-6E8A-4147-A177-3AD203B41FA5}">
                      <a16:colId xmlns:a16="http://schemas.microsoft.com/office/drawing/2014/main" val="3951832262"/>
                    </a:ext>
                  </a:extLst>
                </a:gridCol>
                <a:gridCol w="870843">
                  <a:extLst>
                    <a:ext uri="{9D8B030D-6E8A-4147-A177-3AD203B41FA5}">
                      <a16:colId xmlns:a16="http://schemas.microsoft.com/office/drawing/2014/main" val="1399754669"/>
                    </a:ext>
                  </a:extLst>
                </a:gridCol>
              </a:tblGrid>
              <a:tr h="1795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IN" sz="1100" b="1" i="0" u="none" strike="noStrike">
                          <a:solidFill>
                            <a:srgbClr val="FFFFFF"/>
                          </a:solidFill>
                          <a:effectLst/>
                          <a:latin typeface="Calibri" panose="020F0502020204030204" pitchFamily="34" charset="0"/>
                        </a:rPr>
                        <a:t>Precision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t"/>
                      <a:r>
                        <a:rPr lang="en-IN" sz="1100" b="1" i="0" u="none" strike="noStrike">
                          <a:solidFill>
                            <a:srgbClr val="FFFFFF"/>
                          </a:solidFill>
                          <a:effectLst/>
                          <a:latin typeface="Calibri" panose="020F0502020204030204" pitchFamily="34" charset="0"/>
                        </a:rPr>
                        <a:t>Recall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extLst>
                  <a:ext uri="{0D108BD9-81ED-4DB2-BD59-A6C34878D82A}">
                    <a16:rowId xmlns:a16="http://schemas.microsoft.com/office/drawing/2014/main" val="2920875305"/>
                  </a:ext>
                </a:extLst>
              </a:tr>
              <a:tr h="179559">
                <a:tc>
                  <a:txBody>
                    <a:bodyPr/>
                    <a:lstStyle/>
                    <a:p>
                      <a:pPr algn="ctr" fontAlgn="t"/>
                      <a:r>
                        <a:rPr lang="en-IN" sz="1100" b="1" i="0" u="none" strike="noStrike">
                          <a:solidFill>
                            <a:srgbClr val="FFFFFF"/>
                          </a:solidFill>
                          <a:effectLst/>
                          <a:latin typeface="Calibri" panose="020F0502020204030204" pitchFamily="34" charset="0"/>
                        </a:rPr>
                        <a:t>mild</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63860"/>
                  </a:ext>
                </a:extLst>
              </a:tr>
              <a:tr h="179559">
                <a:tc>
                  <a:txBody>
                    <a:bodyPr/>
                    <a:lstStyle/>
                    <a:p>
                      <a:pPr algn="ctr" fontAlgn="t"/>
                      <a:r>
                        <a:rPr lang="en-IN" sz="1100" b="1" i="0" u="none" strike="noStrike">
                          <a:solidFill>
                            <a:srgbClr val="FFFFFF"/>
                          </a:solidFill>
                          <a:effectLst/>
                          <a:latin typeface="Calibri" panose="020F0502020204030204" pitchFamily="34" charset="0"/>
                        </a:rPr>
                        <a:t>moderate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624746"/>
                  </a:ext>
                </a:extLst>
              </a:tr>
              <a:tr h="179559">
                <a:tc>
                  <a:txBody>
                    <a:bodyPr/>
                    <a:lstStyle/>
                    <a:p>
                      <a:pPr algn="ctr" fontAlgn="t"/>
                      <a:r>
                        <a:rPr lang="en-IN" sz="1100" b="1" i="0" u="none" strike="noStrike">
                          <a:solidFill>
                            <a:srgbClr val="FFFFFF"/>
                          </a:solidFill>
                          <a:effectLst/>
                          <a:latin typeface="Calibri" panose="020F0502020204030204" pitchFamily="34" charset="0"/>
                        </a:rPr>
                        <a:t>none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5704395"/>
                  </a:ext>
                </a:extLst>
              </a:tr>
              <a:tr h="179559">
                <a:tc>
                  <a:txBody>
                    <a:bodyPr/>
                    <a:lstStyle/>
                    <a:p>
                      <a:pPr algn="ctr" fontAlgn="t"/>
                      <a:r>
                        <a:rPr lang="en-IN" sz="1100" b="1" i="0" u="none" strike="noStrike">
                          <a:solidFill>
                            <a:srgbClr val="FFFFFF"/>
                          </a:solidFill>
                          <a:effectLst/>
                          <a:latin typeface="Calibri" panose="020F0502020204030204" pitchFamily="34" charset="0"/>
                        </a:rPr>
                        <a:t>severe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882B"/>
                    </a:solidFill>
                  </a:tcPr>
                </a:tc>
                <a:tc>
                  <a:txBody>
                    <a:bodyPr/>
                    <a:lstStyle/>
                    <a:p>
                      <a:pPr algn="ctr" fontAlgn="b"/>
                      <a:r>
                        <a:rPr lang="en-IN" sz="1100" b="0" i="0" u="none" strike="noStrike" dirty="0">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248678"/>
                  </a:ext>
                </a:extLst>
              </a:tr>
            </a:tbl>
          </a:graphicData>
        </a:graphic>
      </p:graphicFrame>
      <p:sp>
        <p:nvSpPr>
          <p:cNvPr id="22" name="TextBox 21">
            <a:extLst>
              <a:ext uri="{FF2B5EF4-FFF2-40B4-BE49-F238E27FC236}">
                <a16:creationId xmlns:a16="http://schemas.microsoft.com/office/drawing/2014/main" id="{A5CD9690-7161-6188-A89A-C556230BDCE9}"/>
              </a:ext>
            </a:extLst>
          </p:cNvPr>
          <p:cNvSpPr txBox="1"/>
          <p:nvPr/>
        </p:nvSpPr>
        <p:spPr>
          <a:xfrm>
            <a:off x="400050" y="2985626"/>
            <a:ext cx="5292826" cy="276999"/>
          </a:xfrm>
          <a:prstGeom prst="rect">
            <a:avLst/>
          </a:prstGeom>
          <a:noFill/>
        </p:spPr>
        <p:txBody>
          <a:bodyPr wrap="square">
            <a:spAutoFit/>
          </a:bodyPr>
          <a:lstStyle/>
          <a:p>
            <a:r>
              <a:rPr lang="en-IN" sz="1200" b="1" dirty="0"/>
              <a:t>Train Confusion Matrix and Other Model Validation Parameters:</a:t>
            </a:r>
          </a:p>
        </p:txBody>
      </p:sp>
      <p:sp>
        <p:nvSpPr>
          <p:cNvPr id="23" name="TextBox 22">
            <a:extLst>
              <a:ext uri="{FF2B5EF4-FFF2-40B4-BE49-F238E27FC236}">
                <a16:creationId xmlns:a16="http://schemas.microsoft.com/office/drawing/2014/main" id="{78332845-5749-5EB6-7AB8-1B4194E99C34}"/>
              </a:ext>
            </a:extLst>
          </p:cNvPr>
          <p:cNvSpPr txBox="1"/>
          <p:nvPr/>
        </p:nvSpPr>
        <p:spPr>
          <a:xfrm>
            <a:off x="6240649" y="2963375"/>
            <a:ext cx="5292826" cy="276999"/>
          </a:xfrm>
          <a:prstGeom prst="rect">
            <a:avLst/>
          </a:prstGeom>
          <a:noFill/>
        </p:spPr>
        <p:txBody>
          <a:bodyPr wrap="square">
            <a:spAutoFit/>
          </a:bodyPr>
          <a:lstStyle/>
          <a:p>
            <a:r>
              <a:rPr lang="en-IN" sz="1200" b="1" dirty="0"/>
              <a:t>Test Confusion Matrix and Other Model Validation Parameters:</a:t>
            </a:r>
          </a:p>
        </p:txBody>
      </p:sp>
      <p:sp>
        <p:nvSpPr>
          <p:cNvPr id="24" name="TextBox 23">
            <a:extLst>
              <a:ext uri="{FF2B5EF4-FFF2-40B4-BE49-F238E27FC236}">
                <a16:creationId xmlns:a16="http://schemas.microsoft.com/office/drawing/2014/main" id="{C71735E7-3AA8-D623-996A-1B9EADADFC92}"/>
              </a:ext>
            </a:extLst>
          </p:cNvPr>
          <p:cNvSpPr txBox="1"/>
          <p:nvPr/>
        </p:nvSpPr>
        <p:spPr>
          <a:xfrm>
            <a:off x="539186" y="5250028"/>
            <a:ext cx="1283315" cy="276999"/>
          </a:xfrm>
          <a:prstGeom prst="rect">
            <a:avLst/>
          </a:prstGeom>
          <a:noFill/>
        </p:spPr>
        <p:txBody>
          <a:bodyPr wrap="square">
            <a:spAutoFit/>
          </a:bodyPr>
          <a:lstStyle/>
          <a:p>
            <a:r>
              <a:rPr lang="en-IN" sz="1200" b="1" dirty="0"/>
              <a:t>Overall Accuracy:</a:t>
            </a:r>
          </a:p>
        </p:txBody>
      </p:sp>
      <p:sp>
        <p:nvSpPr>
          <p:cNvPr id="25" name="Rectangle 24">
            <a:extLst>
              <a:ext uri="{FF2B5EF4-FFF2-40B4-BE49-F238E27FC236}">
                <a16:creationId xmlns:a16="http://schemas.microsoft.com/office/drawing/2014/main" id="{408DD7A4-93C7-4D57-EA02-6A4D56C1EE88}"/>
              </a:ext>
            </a:extLst>
          </p:cNvPr>
          <p:cNvSpPr/>
          <p:nvPr/>
        </p:nvSpPr>
        <p:spPr>
          <a:xfrm>
            <a:off x="1887794" y="4942443"/>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380B15D-0F5B-14FA-8F7C-3415A4A7C8C6}"/>
              </a:ext>
            </a:extLst>
          </p:cNvPr>
          <p:cNvSpPr txBox="1"/>
          <p:nvPr/>
        </p:nvSpPr>
        <p:spPr>
          <a:xfrm>
            <a:off x="6522884" y="5281351"/>
            <a:ext cx="1283315" cy="276999"/>
          </a:xfrm>
          <a:prstGeom prst="rect">
            <a:avLst/>
          </a:prstGeom>
          <a:noFill/>
        </p:spPr>
        <p:txBody>
          <a:bodyPr wrap="square">
            <a:spAutoFit/>
          </a:bodyPr>
          <a:lstStyle/>
          <a:p>
            <a:r>
              <a:rPr lang="en-IN" sz="1200" b="1" dirty="0"/>
              <a:t>Overall Accuracy:</a:t>
            </a:r>
          </a:p>
        </p:txBody>
      </p:sp>
      <p:sp>
        <p:nvSpPr>
          <p:cNvPr id="27" name="Rectangle 26">
            <a:extLst>
              <a:ext uri="{FF2B5EF4-FFF2-40B4-BE49-F238E27FC236}">
                <a16:creationId xmlns:a16="http://schemas.microsoft.com/office/drawing/2014/main" id="{E4D21E23-299B-E0D3-F80A-CC598410F389}"/>
              </a:ext>
            </a:extLst>
          </p:cNvPr>
          <p:cNvSpPr/>
          <p:nvPr/>
        </p:nvSpPr>
        <p:spPr>
          <a:xfrm>
            <a:off x="7871492" y="4973766"/>
            <a:ext cx="953729" cy="93065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6744A45-D8B3-F452-92FD-2D221AD2108A}"/>
              </a:ext>
            </a:extLst>
          </p:cNvPr>
          <p:cNvSpPr txBox="1"/>
          <p:nvPr/>
        </p:nvSpPr>
        <p:spPr>
          <a:xfrm>
            <a:off x="2055792" y="5173318"/>
            <a:ext cx="727586" cy="461665"/>
          </a:xfrm>
          <a:prstGeom prst="rect">
            <a:avLst/>
          </a:prstGeom>
          <a:noFill/>
        </p:spPr>
        <p:txBody>
          <a:bodyPr wrap="square" rtlCol="0">
            <a:spAutoFit/>
          </a:bodyPr>
          <a:lstStyle/>
          <a:p>
            <a:r>
              <a:rPr lang="en-IN" sz="2400" b="1" dirty="0">
                <a:solidFill>
                  <a:schemeClr val="accent6">
                    <a:lumMod val="75000"/>
                  </a:schemeClr>
                </a:solidFill>
              </a:rPr>
              <a:t>85%</a:t>
            </a:r>
          </a:p>
        </p:txBody>
      </p:sp>
      <p:sp>
        <p:nvSpPr>
          <p:cNvPr id="29" name="TextBox 28">
            <a:extLst>
              <a:ext uri="{FF2B5EF4-FFF2-40B4-BE49-F238E27FC236}">
                <a16:creationId xmlns:a16="http://schemas.microsoft.com/office/drawing/2014/main" id="{A41C3871-9335-1BD7-D36C-C0BB305F1D4C}"/>
              </a:ext>
            </a:extLst>
          </p:cNvPr>
          <p:cNvSpPr txBox="1"/>
          <p:nvPr/>
        </p:nvSpPr>
        <p:spPr>
          <a:xfrm>
            <a:off x="8069545" y="5208259"/>
            <a:ext cx="727586" cy="461665"/>
          </a:xfrm>
          <a:prstGeom prst="rect">
            <a:avLst/>
          </a:prstGeom>
          <a:noFill/>
        </p:spPr>
        <p:txBody>
          <a:bodyPr wrap="square" rtlCol="0">
            <a:spAutoFit/>
          </a:bodyPr>
          <a:lstStyle/>
          <a:p>
            <a:r>
              <a:rPr lang="en-IN" sz="2400" b="1" dirty="0">
                <a:solidFill>
                  <a:schemeClr val="accent6">
                    <a:lumMod val="75000"/>
                  </a:schemeClr>
                </a:solidFill>
              </a:rPr>
              <a:t>41%</a:t>
            </a:r>
          </a:p>
        </p:txBody>
      </p:sp>
      <p:sp>
        <p:nvSpPr>
          <p:cNvPr id="7" name="Rectangle 6">
            <a:extLst>
              <a:ext uri="{FF2B5EF4-FFF2-40B4-BE49-F238E27FC236}">
                <a16:creationId xmlns:a16="http://schemas.microsoft.com/office/drawing/2014/main" id="{C8FBFACE-C19F-1F59-DA04-00DE8F32D2A9}"/>
              </a:ext>
            </a:extLst>
          </p:cNvPr>
          <p:cNvSpPr/>
          <p:nvPr/>
        </p:nvSpPr>
        <p:spPr>
          <a:xfrm>
            <a:off x="8280997" y="1228417"/>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C93D985-E2E8-8989-E15C-AC5024C43163}"/>
              </a:ext>
            </a:extLst>
          </p:cNvPr>
          <p:cNvSpPr txBox="1"/>
          <p:nvPr/>
        </p:nvSpPr>
        <p:spPr>
          <a:xfrm>
            <a:off x="8563897" y="1913080"/>
            <a:ext cx="1140627" cy="461665"/>
          </a:xfrm>
          <a:prstGeom prst="rect">
            <a:avLst/>
          </a:prstGeom>
          <a:noFill/>
        </p:spPr>
        <p:txBody>
          <a:bodyPr wrap="square" rtlCol="0">
            <a:spAutoFit/>
          </a:bodyPr>
          <a:lstStyle/>
          <a:p>
            <a:r>
              <a:rPr lang="en-IN" sz="2400" b="1" dirty="0">
                <a:solidFill>
                  <a:schemeClr val="bg1"/>
                </a:solidFill>
              </a:rPr>
              <a:t>30 Sec</a:t>
            </a:r>
          </a:p>
        </p:txBody>
      </p:sp>
      <p:sp>
        <p:nvSpPr>
          <p:cNvPr id="11" name="Rectangle 10">
            <a:extLst>
              <a:ext uri="{FF2B5EF4-FFF2-40B4-BE49-F238E27FC236}">
                <a16:creationId xmlns:a16="http://schemas.microsoft.com/office/drawing/2014/main" id="{C4F4E0A1-252C-7695-6C11-33EAD26147C6}"/>
              </a:ext>
            </a:extLst>
          </p:cNvPr>
          <p:cNvSpPr/>
          <p:nvPr/>
        </p:nvSpPr>
        <p:spPr>
          <a:xfrm>
            <a:off x="10013011" y="1235443"/>
            <a:ext cx="1568244" cy="1540803"/>
          </a:xfrm>
          <a:prstGeom prst="rect">
            <a:avLst/>
          </a:prstGeom>
          <a:solidFill>
            <a:srgbClr val="17393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48A6C0E-55FC-08F1-CB7F-FE5F628FA297}"/>
              </a:ext>
            </a:extLst>
          </p:cNvPr>
          <p:cNvSpPr txBox="1"/>
          <p:nvPr/>
        </p:nvSpPr>
        <p:spPr>
          <a:xfrm>
            <a:off x="10490572" y="1913080"/>
            <a:ext cx="727586" cy="461665"/>
          </a:xfrm>
          <a:prstGeom prst="rect">
            <a:avLst/>
          </a:prstGeom>
          <a:noFill/>
        </p:spPr>
        <p:txBody>
          <a:bodyPr wrap="square" rtlCol="0">
            <a:spAutoFit/>
          </a:bodyPr>
          <a:lstStyle/>
          <a:p>
            <a:r>
              <a:rPr lang="en-IN" sz="2400" b="1" dirty="0">
                <a:solidFill>
                  <a:schemeClr val="bg1"/>
                </a:solidFill>
              </a:rPr>
              <a:t>0.5</a:t>
            </a:r>
          </a:p>
        </p:txBody>
      </p:sp>
      <p:sp>
        <p:nvSpPr>
          <p:cNvPr id="13" name="TextBox 12">
            <a:extLst>
              <a:ext uri="{FF2B5EF4-FFF2-40B4-BE49-F238E27FC236}">
                <a16:creationId xmlns:a16="http://schemas.microsoft.com/office/drawing/2014/main" id="{3D5A3413-139F-3678-3634-786DD33176B0}"/>
              </a:ext>
            </a:extLst>
          </p:cNvPr>
          <p:cNvSpPr txBox="1"/>
          <p:nvPr/>
        </p:nvSpPr>
        <p:spPr>
          <a:xfrm>
            <a:off x="8348356" y="1339916"/>
            <a:ext cx="1356168" cy="461665"/>
          </a:xfrm>
          <a:prstGeom prst="rect">
            <a:avLst/>
          </a:prstGeom>
          <a:noFill/>
        </p:spPr>
        <p:txBody>
          <a:bodyPr wrap="square" rtlCol="0">
            <a:spAutoFit/>
          </a:bodyPr>
          <a:lstStyle/>
          <a:p>
            <a:r>
              <a:rPr lang="en-IN" sz="1200" dirty="0">
                <a:solidFill>
                  <a:schemeClr val="bg1"/>
                </a:solidFill>
              </a:rPr>
              <a:t>Average Model Run Time:</a:t>
            </a:r>
          </a:p>
        </p:txBody>
      </p:sp>
      <p:sp>
        <p:nvSpPr>
          <p:cNvPr id="15" name="TextBox 14">
            <a:extLst>
              <a:ext uri="{FF2B5EF4-FFF2-40B4-BE49-F238E27FC236}">
                <a16:creationId xmlns:a16="http://schemas.microsoft.com/office/drawing/2014/main" id="{5725D635-9877-FD3B-D138-054978CDA742}"/>
              </a:ext>
            </a:extLst>
          </p:cNvPr>
          <p:cNvSpPr txBox="1"/>
          <p:nvPr/>
        </p:nvSpPr>
        <p:spPr>
          <a:xfrm>
            <a:off x="10072090" y="1308230"/>
            <a:ext cx="1356168" cy="461665"/>
          </a:xfrm>
          <a:prstGeom prst="rect">
            <a:avLst/>
          </a:prstGeom>
          <a:noFill/>
        </p:spPr>
        <p:txBody>
          <a:bodyPr wrap="square" rtlCol="0">
            <a:spAutoFit/>
          </a:bodyPr>
          <a:lstStyle/>
          <a:p>
            <a:r>
              <a:rPr lang="en-IN" sz="1200" dirty="0">
                <a:solidFill>
                  <a:schemeClr val="bg1"/>
                </a:solidFill>
              </a:rPr>
              <a:t>Final Model Loss Value: (Cross </a:t>
            </a:r>
            <a:r>
              <a:rPr lang="en-IN" sz="1200" dirty="0" err="1">
                <a:solidFill>
                  <a:schemeClr val="bg1"/>
                </a:solidFill>
              </a:rPr>
              <a:t>Entr</a:t>
            </a:r>
            <a:r>
              <a:rPr lang="en-IN" sz="1200" dirty="0">
                <a:solidFill>
                  <a:schemeClr val="bg1"/>
                </a:solidFill>
              </a:rPr>
              <a:t>.)</a:t>
            </a:r>
          </a:p>
        </p:txBody>
      </p:sp>
      <p:sp>
        <p:nvSpPr>
          <p:cNvPr id="17" name="Rectangle 16">
            <a:extLst>
              <a:ext uri="{FF2B5EF4-FFF2-40B4-BE49-F238E27FC236}">
                <a16:creationId xmlns:a16="http://schemas.microsoft.com/office/drawing/2014/main" id="{A42892CA-1777-58F1-9B15-607C03D5F476}"/>
              </a:ext>
            </a:extLst>
          </p:cNvPr>
          <p:cNvSpPr/>
          <p:nvPr/>
        </p:nvSpPr>
        <p:spPr>
          <a:xfrm>
            <a:off x="2956046" y="5493662"/>
            <a:ext cx="2836400" cy="282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325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7D57891-23FB-2AB1-EFCF-FB2A7E6031B6}"/>
              </a:ext>
            </a:extLst>
          </p:cNvPr>
          <p:cNvSpPr/>
          <p:nvPr/>
        </p:nvSpPr>
        <p:spPr>
          <a:xfrm>
            <a:off x="1477615" y="2751371"/>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Oval 3">
            <a:extLst>
              <a:ext uri="{FF2B5EF4-FFF2-40B4-BE49-F238E27FC236}">
                <a16:creationId xmlns:a16="http://schemas.microsoft.com/office/drawing/2014/main" id="{2D7AD2C6-2A37-BEAC-F648-0987D74F5591}"/>
              </a:ext>
            </a:extLst>
          </p:cNvPr>
          <p:cNvSpPr/>
          <p:nvPr/>
        </p:nvSpPr>
        <p:spPr>
          <a:xfrm>
            <a:off x="1011596" y="2653882"/>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5" name="TextBox 4">
            <a:extLst>
              <a:ext uri="{FF2B5EF4-FFF2-40B4-BE49-F238E27FC236}">
                <a16:creationId xmlns:a16="http://schemas.microsoft.com/office/drawing/2014/main" id="{FA3CFD02-0DA4-5570-E3AC-676BFF6507E7}"/>
              </a:ext>
            </a:extLst>
          </p:cNvPr>
          <p:cNvSpPr txBox="1"/>
          <p:nvPr/>
        </p:nvSpPr>
        <p:spPr>
          <a:xfrm>
            <a:off x="1701779" y="2840265"/>
            <a:ext cx="6348326" cy="369332"/>
          </a:xfrm>
          <a:prstGeom prst="rect">
            <a:avLst/>
          </a:prstGeom>
          <a:noFill/>
        </p:spPr>
        <p:txBody>
          <a:bodyPr wrap="square" rtlCol="0">
            <a:spAutoFit/>
          </a:bodyPr>
          <a:lstStyle/>
          <a:p>
            <a:r>
              <a:rPr lang="en-IN" b="1" dirty="0"/>
              <a:t>Pre-Existing Model Research and </a:t>
            </a:r>
            <a:r>
              <a:rPr lang="en-IN" b="1" dirty="0" err="1"/>
              <a:t>Comparsion</a:t>
            </a:r>
            <a:endParaRPr lang="en-IN" b="1" dirty="0"/>
          </a:p>
        </p:txBody>
      </p:sp>
    </p:spTree>
    <p:extLst>
      <p:ext uri="{BB962C8B-B14F-4D97-AF65-F5344CB8AC3E}">
        <p14:creationId xmlns:p14="http://schemas.microsoft.com/office/powerpoint/2010/main" val="53610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0" y="61970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Pre-Existing Model Research and Comparison</a:t>
            </a:r>
          </a:p>
        </p:txBody>
      </p:sp>
      <p:sp>
        <p:nvSpPr>
          <p:cNvPr id="6" name="TextBox 5">
            <a:extLst>
              <a:ext uri="{FF2B5EF4-FFF2-40B4-BE49-F238E27FC236}">
                <a16:creationId xmlns:a16="http://schemas.microsoft.com/office/drawing/2014/main" id="{4EACF3C9-F7CB-5583-55D4-D604A2B181B0}"/>
              </a:ext>
            </a:extLst>
          </p:cNvPr>
          <p:cNvSpPr txBox="1"/>
          <p:nvPr/>
        </p:nvSpPr>
        <p:spPr>
          <a:xfrm>
            <a:off x="290426" y="876914"/>
            <a:ext cx="11172825" cy="4031873"/>
          </a:xfrm>
          <a:prstGeom prst="rect">
            <a:avLst/>
          </a:prstGeom>
          <a:noFill/>
        </p:spPr>
        <p:txBody>
          <a:bodyPr wrap="square" rtlCol="0">
            <a:spAutoFit/>
          </a:bodyPr>
          <a:lstStyle/>
          <a:p>
            <a:r>
              <a:rPr lang="en-US" sz="1600" dirty="0"/>
              <a:t>“Age Suitability Rating: Predicting the MPAA Rating Based on Movie Dialogues” by </a:t>
            </a:r>
            <a:r>
              <a:rPr lang="en-US" sz="1600" dirty="0" err="1"/>
              <a:t>Mahsa</a:t>
            </a:r>
            <a:r>
              <a:rPr lang="en-US" sz="1600" dirty="0"/>
              <a:t> </a:t>
            </a:r>
            <a:r>
              <a:rPr lang="en-US" sz="1600" dirty="0" err="1"/>
              <a:t>Shafaei</a:t>
            </a:r>
            <a:r>
              <a:rPr lang="en-US" sz="1600" dirty="0"/>
              <a:t>, </a:t>
            </a:r>
            <a:r>
              <a:rPr lang="en-US" sz="1600" dirty="0" err="1"/>
              <a:t>Niloofar</a:t>
            </a:r>
            <a:r>
              <a:rPr lang="en-US" sz="1600" dirty="0"/>
              <a:t> Safi </a:t>
            </a:r>
            <a:r>
              <a:rPr lang="en-US" sz="1600" dirty="0" err="1"/>
              <a:t>Samghabadi</a:t>
            </a:r>
            <a:r>
              <a:rPr lang="en-US" sz="1600" dirty="0"/>
              <a:t> [1] and “Machine Learning Models for Content Classification in Film Censorship and Rating” by </a:t>
            </a:r>
            <a:r>
              <a:rPr lang="en-US" sz="1600" dirty="0" err="1"/>
              <a:t>Syma</a:t>
            </a:r>
            <a:r>
              <a:rPr lang="en-US" sz="1600" dirty="0"/>
              <a:t> Afsha are few of the paper discuss the use of Movie Subtitle/Dialogues/Scripts for classifying movie ratings. Afore mentioned papers describes the use of both Machine Learning and Deep Learning techniques one of the paper saw 81.6% but doesn’t give specific detail if the reported F1 score is for test of train dataset</a:t>
            </a:r>
          </a:p>
          <a:p>
            <a:endParaRPr lang="en-US" sz="1600" dirty="0"/>
          </a:p>
          <a:p>
            <a:r>
              <a:rPr lang="en-US" sz="1600" dirty="0"/>
              <a:t>Our approach for rating classification across different segments is consistently giving us more than ~80% accuracy on train dataset and ~40% accuracy on test dataset. We suspect that the low test accuracy is due</a:t>
            </a:r>
          </a:p>
          <a:p>
            <a:endParaRPr lang="en-US" sz="1600" dirty="0"/>
          </a:p>
          <a:p>
            <a:pPr marL="857250" lvl="1" indent="-400050">
              <a:buFont typeface="+mj-lt"/>
              <a:buAutoNum type="alphaLcPeriod"/>
            </a:pPr>
            <a:r>
              <a:rPr lang="en-US" sz="1600" dirty="0"/>
              <a:t>Low data volume</a:t>
            </a:r>
          </a:p>
          <a:p>
            <a:pPr marL="857250" lvl="1" indent="-400050">
              <a:buFont typeface="+mj-lt"/>
              <a:buAutoNum type="alphaLcPeriod"/>
            </a:pPr>
            <a:r>
              <a:rPr lang="en-US" sz="1600" dirty="0"/>
              <a:t>Number of classes for predictions</a:t>
            </a:r>
          </a:p>
          <a:p>
            <a:pPr marL="857250" lvl="1" indent="-400050">
              <a:buFont typeface="+mj-lt"/>
              <a:buAutoNum type="alphaLcPeriod"/>
            </a:pPr>
            <a:endParaRPr lang="en-US" sz="1600" dirty="0"/>
          </a:p>
          <a:p>
            <a:r>
              <a:rPr lang="en-US" sz="1600" dirty="0"/>
              <a:t>As we are building a multiclass classification problem where we see very thin barrier from one class to other leading to higher error. Overall our model is doing good job in profiling scripting except for classifying a scripts with “None” rating, which is due to relatively few number of scripts with class “None”.</a:t>
            </a:r>
          </a:p>
          <a:p>
            <a:pPr marL="857250" lvl="1" indent="-400050">
              <a:buFont typeface="+mj-lt"/>
              <a:buAutoNum type="alphaLcPeriod"/>
            </a:pPr>
            <a:endParaRPr lang="en-IN" sz="1600" dirty="0"/>
          </a:p>
        </p:txBody>
      </p:sp>
    </p:spTree>
    <p:extLst>
      <p:ext uri="{BB962C8B-B14F-4D97-AF65-F5344CB8AC3E}">
        <p14:creationId xmlns:p14="http://schemas.microsoft.com/office/powerpoint/2010/main" val="587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D76BC093-EE12-8A22-0B93-18C8F2455F40}"/>
              </a:ext>
            </a:extLst>
          </p:cNvPr>
          <p:cNvSpPr/>
          <p:nvPr/>
        </p:nvSpPr>
        <p:spPr>
          <a:xfrm>
            <a:off x="981781" y="2703126"/>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14" name="Rectangle 13">
            <a:extLst>
              <a:ext uri="{FF2B5EF4-FFF2-40B4-BE49-F238E27FC236}">
                <a16:creationId xmlns:a16="http://schemas.microsoft.com/office/drawing/2014/main" id="{30477C51-5B26-D30A-173F-0B35CD21E707}"/>
              </a:ext>
            </a:extLst>
          </p:cNvPr>
          <p:cNvSpPr/>
          <p:nvPr/>
        </p:nvSpPr>
        <p:spPr>
          <a:xfrm>
            <a:off x="1404728" y="2784765"/>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1" name="TextBox 20">
            <a:extLst>
              <a:ext uri="{FF2B5EF4-FFF2-40B4-BE49-F238E27FC236}">
                <a16:creationId xmlns:a16="http://schemas.microsoft.com/office/drawing/2014/main" id="{2E0B6E27-18D9-48B8-8514-82C2372F7237}"/>
              </a:ext>
            </a:extLst>
          </p:cNvPr>
          <p:cNvSpPr txBox="1"/>
          <p:nvPr/>
        </p:nvSpPr>
        <p:spPr>
          <a:xfrm>
            <a:off x="1731596" y="2867578"/>
            <a:ext cx="6348326" cy="369332"/>
          </a:xfrm>
          <a:prstGeom prst="rect">
            <a:avLst/>
          </a:prstGeom>
          <a:noFill/>
        </p:spPr>
        <p:txBody>
          <a:bodyPr wrap="square" rtlCol="0">
            <a:spAutoFit/>
          </a:bodyPr>
          <a:lstStyle/>
          <a:p>
            <a:r>
              <a:rPr lang="en-IN" b="1" dirty="0"/>
              <a:t>Problem Statement &amp; Data Procurement</a:t>
            </a:r>
          </a:p>
        </p:txBody>
      </p:sp>
    </p:spTree>
    <p:extLst>
      <p:ext uri="{BB962C8B-B14F-4D97-AF65-F5344CB8AC3E}">
        <p14:creationId xmlns:p14="http://schemas.microsoft.com/office/powerpoint/2010/main" val="3786440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0043430-D7B8-DC1F-FA3E-5C76600708B3}"/>
              </a:ext>
            </a:extLst>
          </p:cNvPr>
          <p:cNvSpPr/>
          <p:nvPr/>
        </p:nvSpPr>
        <p:spPr>
          <a:xfrm>
            <a:off x="1477615" y="2667247"/>
            <a:ext cx="9548190" cy="540000"/>
          </a:xfrm>
          <a:prstGeom prst="rect">
            <a:avLst/>
          </a:prstGeom>
          <a:solidFill>
            <a:srgbClr val="17393D">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 name="Oval 3">
            <a:extLst>
              <a:ext uri="{FF2B5EF4-FFF2-40B4-BE49-F238E27FC236}">
                <a16:creationId xmlns:a16="http://schemas.microsoft.com/office/drawing/2014/main" id="{4E7CC1A3-6E3D-CD45-5C05-D18A183C9942}"/>
              </a:ext>
            </a:extLst>
          </p:cNvPr>
          <p:cNvSpPr/>
          <p:nvPr/>
        </p:nvSpPr>
        <p:spPr>
          <a:xfrm>
            <a:off x="1044728" y="2577247"/>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5" name="TextBox 4">
            <a:extLst>
              <a:ext uri="{FF2B5EF4-FFF2-40B4-BE49-F238E27FC236}">
                <a16:creationId xmlns:a16="http://schemas.microsoft.com/office/drawing/2014/main" id="{89E4FBCC-A045-EE98-B92E-F766D380ABBA}"/>
              </a:ext>
            </a:extLst>
          </p:cNvPr>
          <p:cNvSpPr txBox="1"/>
          <p:nvPr/>
        </p:nvSpPr>
        <p:spPr>
          <a:xfrm>
            <a:off x="1764728" y="2745640"/>
            <a:ext cx="6348326" cy="369332"/>
          </a:xfrm>
          <a:prstGeom prst="rect">
            <a:avLst/>
          </a:prstGeom>
          <a:noFill/>
        </p:spPr>
        <p:txBody>
          <a:bodyPr wrap="square" rtlCol="0">
            <a:spAutoFit/>
          </a:bodyPr>
          <a:lstStyle/>
          <a:p>
            <a:r>
              <a:rPr lang="en-IN" b="1" dirty="0"/>
              <a:t>References</a:t>
            </a:r>
          </a:p>
        </p:txBody>
      </p:sp>
    </p:spTree>
    <p:extLst>
      <p:ext uri="{BB962C8B-B14F-4D97-AF65-F5344CB8AC3E}">
        <p14:creationId xmlns:p14="http://schemas.microsoft.com/office/powerpoint/2010/main" val="660306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References</a:t>
            </a:r>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4" name="TextBox 3">
            <a:extLst>
              <a:ext uri="{FF2B5EF4-FFF2-40B4-BE49-F238E27FC236}">
                <a16:creationId xmlns:a16="http://schemas.microsoft.com/office/drawing/2014/main" id="{0F9C46BE-3542-5BA3-7DA2-648A2A32C777}"/>
              </a:ext>
            </a:extLst>
          </p:cNvPr>
          <p:cNvSpPr txBox="1"/>
          <p:nvPr/>
        </p:nvSpPr>
        <p:spPr>
          <a:xfrm>
            <a:off x="418246" y="1149636"/>
            <a:ext cx="10249754" cy="4247317"/>
          </a:xfrm>
          <a:prstGeom prst="rect">
            <a:avLst/>
          </a:prstGeom>
          <a:noFill/>
        </p:spPr>
        <p:txBody>
          <a:bodyPr wrap="square">
            <a:spAutoFit/>
          </a:bodyPr>
          <a:lstStyle/>
          <a:p>
            <a:r>
              <a:rPr lang="en-IN" dirty="0"/>
              <a:t>Movie parental guide review process in USA</a:t>
            </a:r>
          </a:p>
          <a:p>
            <a:r>
              <a:rPr lang="en-IN" dirty="0"/>
              <a:t>[1] https://www.healthychildren.org/English/family-life/Media/Pages/TV-Ratings-A-Guide-for-Parents.aspx</a:t>
            </a:r>
          </a:p>
          <a:p>
            <a:r>
              <a:rPr lang="en-IN" dirty="0"/>
              <a:t>[2] https://www.theschoolrun.com/parents-guide-movie-age-ratings</a:t>
            </a:r>
          </a:p>
          <a:p>
            <a:r>
              <a:rPr lang="en-IN" dirty="0"/>
              <a:t>[3] https://www.carafilmratings.com/</a:t>
            </a:r>
          </a:p>
          <a:p>
            <a:endParaRPr lang="en-IN" dirty="0"/>
          </a:p>
          <a:p>
            <a:r>
              <a:rPr lang="en-IN" dirty="0"/>
              <a:t>Text Pre-processing (Data Cleaning, Traditional Steps)</a:t>
            </a:r>
          </a:p>
          <a:p>
            <a:r>
              <a:rPr lang="en-IN" dirty="0"/>
              <a:t>[4] </a:t>
            </a:r>
            <a:r>
              <a:rPr lang="en-IN" dirty="0">
                <a:hlinkClick r:id="rId2"/>
              </a:rPr>
              <a:t>https://web.stanford.edu/~jurafsky/slp3/ed3book.pdf</a:t>
            </a:r>
            <a:endParaRPr lang="en-IN" dirty="0"/>
          </a:p>
          <a:p>
            <a:endParaRPr lang="en-IN" dirty="0"/>
          </a:p>
          <a:p>
            <a:r>
              <a:rPr lang="en-IN" dirty="0"/>
              <a:t>Feature Engineering (Word Vector Creation)</a:t>
            </a:r>
          </a:p>
          <a:p>
            <a:r>
              <a:rPr lang="en-IN" dirty="0"/>
              <a:t>[5] </a:t>
            </a:r>
            <a:r>
              <a:rPr lang="en-IN" dirty="0">
                <a:hlinkClick r:id="rId3"/>
              </a:rPr>
              <a:t>https://machinelearningmastery.com/what-are-word-embeddings/</a:t>
            </a:r>
            <a:endParaRPr lang="en-IN" dirty="0"/>
          </a:p>
          <a:p>
            <a:r>
              <a:rPr lang="en-IN" dirty="0"/>
              <a:t>[6] </a:t>
            </a:r>
            <a:r>
              <a:rPr lang="en-IN" dirty="0">
                <a:hlinkClick r:id="rId4"/>
              </a:rPr>
              <a:t>https://www.analyticsvidhya.com/blog/2020/02/quick-introduction-bag-of-words-bow-tf-idf/</a:t>
            </a:r>
            <a:endParaRPr lang="en-IN" dirty="0"/>
          </a:p>
          <a:p>
            <a:endParaRPr lang="en-IN" dirty="0"/>
          </a:p>
          <a:p>
            <a:r>
              <a:rPr lang="en-IN" dirty="0"/>
              <a:t>RNN model development using </a:t>
            </a:r>
            <a:r>
              <a:rPr lang="en-IN" dirty="0" err="1"/>
              <a:t>Keras</a:t>
            </a:r>
            <a:r>
              <a:rPr lang="en-IN" dirty="0"/>
              <a:t> and </a:t>
            </a:r>
            <a:r>
              <a:rPr lang="en-IN" dirty="0" err="1"/>
              <a:t>Tensorflow</a:t>
            </a:r>
            <a:endParaRPr lang="en-IN" dirty="0"/>
          </a:p>
          <a:p>
            <a:r>
              <a:rPr lang="en-IN" dirty="0"/>
              <a:t>[7] </a:t>
            </a:r>
            <a:r>
              <a:rPr lang="en-IN" dirty="0">
                <a:hlinkClick r:id="rId5"/>
              </a:rPr>
              <a:t>https://www.tensorflow.org/guide/keras/rnn</a:t>
            </a:r>
            <a:endParaRPr lang="en-IN" dirty="0"/>
          </a:p>
          <a:p>
            <a:endParaRPr lang="en-IN" dirty="0"/>
          </a:p>
        </p:txBody>
      </p:sp>
    </p:spTree>
    <p:extLst>
      <p:ext uri="{BB962C8B-B14F-4D97-AF65-F5344CB8AC3E}">
        <p14:creationId xmlns:p14="http://schemas.microsoft.com/office/powerpoint/2010/main" val="1003848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11768" y="2726381"/>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Black" panose="020B0A04020102020204" pitchFamily="34" charset="0"/>
              </a:rPr>
              <a:t>Thank You</a:t>
            </a:r>
          </a:p>
        </p:txBody>
      </p:sp>
    </p:spTree>
    <p:extLst>
      <p:ext uri="{BB962C8B-B14F-4D97-AF65-F5344CB8AC3E}">
        <p14:creationId xmlns:p14="http://schemas.microsoft.com/office/powerpoint/2010/main" val="383321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FA63553-48D0-EFD5-1F87-2E10F0ABAB20}"/>
              </a:ext>
            </a:extLst>
          </p:cNvPr>
          <p:cNvSpPr/>
          <p:nvPr/>
        </p:nvSpPr>
        <p:spPr>
          <a:xfrm>
            <a:off x="6184918" y="1654079"/>
            <a:ext cx="6007082" cy="1885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A5ED4F1-1043-B571-A982-34394ADA8923}"/>
              </a:ext>
            </a:extLst>
          </p:cNvPr>
          <p:cNvSpPr/>
          <p:nvPr/>
        </p:nvSpPr>
        <p:spPr>
          <a:xfrm>
            <a:off x="290426" y="923051"/>
            <a:ext cx="5543844" cy="3171871"/>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600" dirty="0">
                <a:solidFill>
                  <a:schemeClr val="tx1"/>
                </a:solidFill>
              </a:rPr>
              <a:t>Entertainment industry is one of the fastest growing industries in the current age of globalization where content is no longer restricted to regional or language boundaries. </a:t>
            </a:r>
          </a:p>
          <a:p>
            <a:pPr marL="285750" indent="-285750">
              <a:buFont typeface="Wingdings" panose="05000000000000000000" pitchFamily="2" charset="2"/>
              <a:buChar char="Ø"/>
            </a:pPr>
            <a:r>
              <a:rPr lang="en-US" sz="1600" dirty="0">
                <a:solidFill>
                  <a:schemeClr val="tx1"/>
                </a:solidFill>
              </a:rPr>
              <a:t>Though there are many positive sides to the growth there few negative implications as well of which one of the major concerns is the influence of Movies on audience, especially children. </a:t>
            </a:r>
          </a:p>
          <a:p>
            <a:pPr marL="285750" indent="-285750">
              <a:buFont typeface="Wingdings" panose="05000000000000000000" pitchFamily="2" charset="2"/>
              <a:buChar char="Ø"/>
            </a:pPr>
            <a:r>
              <a:rPr lang="en-US" sz="1600" dirty="0">
                <a:solidFill>
                  <a:schemeClr val="tx1"/>
                </a:solidFill>
              </a:rPr>
              <a:t>Manual approach for rating a movie may seem accurate but it severely suffers from standardization as it can sometime be opinion driven (those there are certain guidelines for rating generation). </a:t>
            </a:r>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6993300"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Problem Overview</a:t>
            </a:r>
          </a:p>
        </p:txBody>
      </p:sp>
      <p:sp>
        <p:nvSpPr>
          <p:cNvPr id="30" name="Rectangle 29">
            <a:extLst>
              <a:ext uri="{FF2B5EF4-FFF2-40B4-BE49-F238E27FC236}">
                <a16:creationId xmlns:a16="http://schemas.microsoft.com/office/drawing/2014/main" id="{17A4A63D-A582-8AF4-ED2D-A60CD411F70E}"/>
              </a:ext>
            </a:extLst>
          </p:cNvPr>
          <p:cNvSpPr/>
          <p:nvPr/>
        </p:nvSpPr>
        <p:spPr>
          <a:xfrm>
            <a:off x="5834269" y="4094922"/>
            <a:ext cx="6007081" cy="2122532"/>
          </a:xfrm>
          <a:prstGeom prst="rect">
            <a:avLst/>
          </a:prstGeom>
          <a:noFill/>
          <a:ln>
            <a:solidFill>
              <a:srgbClr val="1739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In order to address this problem of slow, manual and subjective approach we are proposing a AI driven solution where a deep learning model can be trained to predict intensity of critical factors like violence, foul language, drug/alcohol usage etc., from movie script, which can later be used to provide overall rating for movie view-ability for children. In the current solution proposed we will be rating a movie on the following dimensions sex, violence, profanity, drugs and intense</a:t>
            </a:r>
            <a:endParaRPr lang="en-IN" sz="1600" dirty="0">
              <a:solidFill>
                <a:schemeClr val="tx1"/>
              </a:solidFill>
            </a:endParaRPr>
          </a:p>
        </p:txBody>
      </p:sp>
      <p:sp>
        <p:nvSpPr>
          <p:cNvPr id="32" name="TextBox 31">
            <a:extLst>
              <a:ext uri="{FF2B5EF4-FFF2-40B4-BE49-F238E27FC236}">
                <a16:creationId xmlns:a16="http://schemas.microsoft.com/office/drawing/2014/main" id="{FDFDDD8E-8872-E639-E070-12DBB1BABBD8}"/>
              </a:ext>
            </a:extLst>
          </p:cNvPr>
          <p:cNvSpPr txBox="1"/>
          <p:nvPr/>
        </p:nvSpPr>
        <p:spPr>
          <a:xfrm>
            <a:off x="6184918" y="1828562"/>
            <a:ext cx="5454926" cy="1600438"/>
          </a:xfrm>
          <a:prstGeom prst="rect">
            <a:avLst/>
          </a:prstGeom>
          <a:noFill/>
        </p:spPr>
        <p:txBody>
          <a:bodyPr wrap="square">
            <a:spAutoFit/>
          </a:bodyPr>
          <a:lstStyle/>
          <a:p>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Government regulatory bodies like </a:t>
            </a:r>
            <a:r>
              <a:rPr kumimoji="0" lang="en-US" sz="1400" b="1"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Classification &amp; Ratings Administration (CARA)</a:t>
            </a:r>
            <a:r>
              <a:rPr kumimoji="0" lang="en-US" sz="1400" b="1"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[1]</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 by </a:t>
            </a:r>
            <a:r>
              <a:rPr kumimoji="0" lang="en-US" sz="1400" b="0" i="1"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Motion Picture Association of America (MPAA)</a:t>
            </a:r>
            <a:r>
              <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[2], in USA, regulates the content by provided appropriate classification of Parental Guide for Movies aired in USA. The rating provided by these agencies are generally based on potential violence, drug usage, and nudity etc., where a committee of 2-3 people manually watch a movie and provide ratings based on their observation</a:t>
            </a:r>
            <a:r>
              <a:rPr kumimoji="0" lang="en-IN"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rPr>
              <a:t>.</a:t>
            </a:r>
            <a:endParaRPr kumimoji="0" lang="en-US" sz="1400" b="0" i="0" u="none" strike="noStrike" kern="1200" cap="none" spc="0" normalizeH="0" baseline="0" noProof="0" dirty="0">
              <a:ln>
                <a:noFill/>
              </a:ln>
              <a:solidFill>
                <a:srgbClr val="404040"/>
              </a:solidFill>
              <a:effectLst/>
              <a:uLnTx/>
              <a:uFillTx/>
              <a:latin typeface="Calibri" panose="020F0502020204030204" pitchFamily="34" charset="0"/>
              <a:ea typeface="Arial" panose="020B0604020202020204" pitchFamily="34" charset="0"/>
              <a:cs typeface="+mn-cs"/>
            </a:endParaRPr>
          </a:p>
        </p:txBody>
      </p:sp>
      <p:pic>
        <p:nvPicPr>
          <p:cNvPr id="3074" name="Picture 2" descr="Light bulb - Free technology icons">
            <a:extLst>
              <a:ext uri="{FF2B5EF4-FFF2-40B4-BE49-F238E27FC236}">
                <a16:creationId xmlns:a16="http://schemas.microsoft.com/office/drawing/2014/main" id="{7B3C4DC3-E89A-F3A6-01B3-D9A6DA091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1946" y="2096439"/>
            <a:ext cx="854575" cy="8545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AFB1E85-F831-F196-3043-070D762A4257}"/>
              </a:ext>
            </a:extLst>
          </p:cNvPr>
          <p:cNvSpPr/>
          <p:nvPr/>
        </p:nvSpPr>
        <p:spPr>
          <a:xfrm>
            <a:off x="290426" y="750913"/>
            <a:ext cx="5543843"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Current Business Problem</a:t>
            </a:r>
          </a:p>
        </p:txBody>
      </p:sp>
      <p:sp>
        <p:nvSpPr>
          <p:cNvPr id="35" name="Rectangle 34">
            <a:extLst>
              <a:ext uri="{FF2B5EF4-FFF2-40B4-BE49-F238E27FC236}">
                <a16:creationId xmlns:a16="http://schemas.microsoft.com/office/drawing/2014/main" id="{C2A95181-2D9E-0E4A-5DEB-71ABCE03F2C0}"/>
              </a:ext>
            </a:extLst>
          </p:cNvPr>
          <p:cNvSpPr/>
          <p:nvPr/>
        </p:nvSpPr>
        <p:spPr>
          <a:xfrm>
            <a:off x="5834268" y="3799477"/>
            <a:ext cx="6007082" cy="382148"/>
          </a:xfrm>
          <a:prstGeom prst="rect">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Our Solution</a:t>
            </a:r>
          </a:p>
        </p:txBody>
      </p:sp>
    </p:spTree>
    <p:extLst>
      <p:ext uri="{BB962C8B-B14F-4D97-AF65-F5344CB8AC3E}">
        <p14:creationId xmlns:p14="http://schemas.microsoft.com/office/powerpoint/2010/main" val="82478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Data Procurement and Source Details</a:t>
            </a:r>
          </a:p>
        </p:txBody>
      </p:sp>
      <p:sp>
        <p:nvSpPr>
          <p:cNvPr id="5" name="Rectangle 4">
            <a:extLst>
              <a:ext uri="{FF2B5EF4-FFF2-40B4-BE49-F238E27FC236}">
                <a16:creationId xmlns:a16="http://schemas.microsoft.com/office/drawing/2014/main" id="{13CCDB95-0FEA-595D-E254-FB42BDA7E379}"/>
              </a:ext>
            </a:extLst>
          </p:cNvPr>
          <p:cNvSpPr/>
          <p:nvPr/>
        </p:nvSpPr>
        <p:spPr>
          <a:xfrm>
            <a:off x="428969" y="979053"/>
            <a:ext cx="5463832"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4E5017C-EEC2-50D8-16B0-D76A36A8BE14}"/>
              </a:ext>
            </a:extLst>
          </p:cNvPr>
          <p:cNvSpPr/>
          <p:nvPr/>
        </p:nvSpPr>
        <p:spPr>
          <a:xfrm>
            <a:off x="6299200" y="979052"/>
            <a:ext cx="5463833" cy="496916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CC9FB06-5557-D936-9574-934C76F6F0E3}"/>
              </a:ext>
            </a:extLst>
          </p:cNvPr>
          <p:cNvSpPr/>
          <p:nvPr/>
        </p:nvSpPr>
        <p:spPr>
          <a:xfrm>
            <a:off x="42896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Movies Metadata</a:t>
            </a:r>
          </a:p>
        </p:txBody>
      </p:sp>
      <p:sp>
        <p:nvSpPr>
          <p:cNvPr id="13" name="Rectangle 12">
            <a:extLst>
              <a:ext uri="{FF2B5EF4-FFF2-40B4-BE49-F238E27FC236}">
                <a16:creationId xmlns:a16="http://schemas.microsoft.com/office/drawing/2014/main" id="{BEFDAFAB-ABC2-1448-A36A-612E900C1521}"/>
              </a:ext>
            </a:extLst>
          </p:cNvPr>
          <p:cNvSpPr/>
          <p:nvPr/>
        </p:nvSpPr>
        <p:spPr>
          <a:xfrm>
            <a:off x="6299199" y="976351"/>
            <a:ext cx="5463832" cy="335213"/>
          </a:xfrm>
          <a:prstGeom prst="rect">
            <a:avLst/>
          </a:prstGeom>
          <a:solidFill>
            <a:srgbClr val="17393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Movies Scripts</a:t>
            </a:r>
          </a:p>
        </p:txBody>
      </p:sp>
      <p:sp>
        <p:nvSpPr>
          <p:cNvPr id="14" name="Plus Sign 13">
            <a:extLst>
              <a:ext uri="{FF2B5EF4-FFF2-40B4-BE49-F238E27FC236}">
                <a16:creationId xmlns:a16="http://schemas.microsoft.com/office/drawing/2014/main" id="{E9967342-4109-4B31-D85A-978B2F36EA73}"/>
              </a:ext>
            </a:extLst>
          </p:cNvPr>
          <p:cNvSpPr/>
          <p:nvPr/>
        </p:nvSpPr>
        <p:spPr>
          <a:xfrm>
            <a:off x="5910071" y="3308637"/>
            <a:ext cx="371857" cy="335213"/>
          </a:xfrm>
          <a:prstGeom prst="mathPlus">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881E6FF-70DB-7058-99C4-51CF64F70EE2}"/>
              </a:ext>
            </a:extLst>
          </p:cNvPr>
          <p:cNvSpPr txBox="1"/>
          <p:nvPr/>
        </p:nvSpPr>
        <p:spPr>
          <a:xfrm>
            <a:off x="535709" y="1459345"/>
            <a:ext cx="5116946" cy="3970318"/>
          </a:xfrm>
          <a:prstGeom prst="rect">
            <a:avLst/>
          </a:prstGeom>
          <a:noFill/>
        </p:spPr>
        <p:txBody>
          <a:bodyPr wrap="square" rtlCol="0">
            <a:spAutoFit/>
          </a:bodyPr>
          <a:lstStyle/>
          <a:p>
            <a:r>
              <a:rPr lang="en-IN" sz="1400" b="1" dirty="0"/>
              <a:t>Source:</a:t>
            </a:r>
            <a:r>
              <a:rPr lang="en-IN" sz="1400" dirty="0"/>
              <a:t> Kaggle.com</a:t>
            </a:r>
          </a:p>
          <a:p>
            <a:endParaRPr lang="en-IN" sz="1400" dirty="0"/>
          </a:p>
          <a:p>
            <a:r>
              <a:rPr lang="en-IN" sz="1400" b="1" dirty="0"/>
              <a:t>Source Description: </a:t>
            </a:r>
            <a:r>
              <a:rPr lang="en-US" sz="1400" dirty="0">
                <a:solidFill>
                  <a:srgbClr val="404040"/>
                </a:solidFill>
                <a:latin typeface="Calibri" panose="020F0502020204030204" pitchFamily="34" charset="0"/>
              </a:rPr>
              <a:t>Following is the source description as per Wiki “</a:t>
            </a:r>
            <a:r>
              <a:rPr lang="en-US" sz="1400" i="1" dirty="0">
                <a:solidFill>
                  <a:srgbClr val="404040"/>
                </a:solidFill>
                <a:latin typeface="Calibri" panose="020F0502020204030204" pitchFamily="34" charset="0"/>
              </a:rPr>
              <a:t>Kaggle, a subsidiary of Google LLC, is an online community of data scientists and machine learning practitioners. Kaggle allows users to find and publish data sets, explore and build models</a:t>
            </a:r>
            <a:r>
              <a:rPr lang="en-US" sz="1400" dirty="0">
                <a:solidFill>
                  <a:srgbClr val="404040"/>
                </a:solidFill>
                <a:latin typeface="Calibri" panose="020F0502020204030204" pitchFamily="34" charset="0"/>
              </a:rPr>
              <a:t>”</a:t>
            </a:r>
            <a:endParaRPr lang="en-IN" sz="1400" dirty="0"/>
          </a:p>
          <a:p>
            <a:endParaRPr lang="en-IN" sz="1400" dirty="0"/>
          </a:p>
          <a:p>
            <a:r>
              <a:rPr lang="en-IN" sz="1400" b="1" dirty="0"/>
              <a:t>Method Procurement: </a:t>
            </a:r>
            <a:r>
              <a:rPr lang="en-IN" sz="1400" dirty="0"/>
              <a:t>Direct Download</a:t>
            </a:r>
          </a:p>
          <a:p>
            <a:endParaRPr lang="en-IN" sz="1400" dirty="0"/>
          </a:p>
          <a:p>
            <a:r>
              <a:rPr lang="en-IN" sz="1400" b="1" dirty="0"/>
              <a:t>Data Context: </a:t>
            </a:r>
          </a:p>
          <a:p>
            <a:r>
              <a:rPr lang="en-IN" sz="1400" dirty="0"/>
              <a:t>Data contains selected movies from IMDB along with parental guide information scrapped from web. Data captures other metadata of the movie like Title, Start Year, Run Time etc.,</a:t>
            </a:r>
          </a:p>
          <a:p>
            <a:endParaRPr lang="en-IN" sz="1400" dirty="0"/>
          </a:p>
          <a:p>
            <a:r>
              <a:rPr lang="en-IN" sz="1400" b="1" dirty="0"/>
              <a:t>Source Link: </a:t>
            </a:r>
            <a:r>
              <a:rPr lang="en-IN" sz="1400" dirty="0">
                <a:hlinkClick r:id="rId2"/>
              </a:rPr>
              <a:t>https://www.kaggle.com/datasets/barryhaworth/imdb-parental-guide</a:t>
            </a:r>
            <a:endParaRPr lang="en-IN" sz="1400" dirty="0"/>
          </a:p>
          <a:p>
            <a:endParaRPr lang="en-IN" sz="1400" dirty="0"/>
          </a:p>
        </p:txBody>
      </p:sp>
      <p:sp>
        <p:nvSpPr>
          <p:cNvPr id="16" name="TextBox 15">
            <a:extLst>
              <a:ext uri="{FF2B5EF4-FFF2-40B4-BE49-F238E27FC236}">
                <a16:creationId xmlns:a16="http://schemas.microsoft.com/office/drawing/2014/main" id="{17EADCD0-F8AF-4332-2F46-8C366F93CF6B}"/>
              </a:ext>
            </a:extLst>
          </p:cNvPr>
          <p:cNvSpPr txBox="1"/>
          <p:nvPr/>
        </p:nvSpPr>
        <p:spPr>
          <a:xfrm>
            <a:off x="6386945" y="1459345"/>
            <a:ext cx="5116946" cy="3539430"/>
          </a:xfrm>
          <a:prstGeom prst="rect">
            <a:avLst/>
          </a:prstGeom>
          <a:noFill/>
        </p:spPr>
        <p:txBody>
          <a:bodyPr wrap="square" rtlCol="0">
            <a:spAutoFit/>
          </a:bodyPr>
          <a:lstStyle/>
          <a:p>
            <a:r>
              <a:rPr lang="en-IN" sz="1400" b="1" dirty="0"/>
              <a:t>Source:</a:t>
            </a:r>
            <a:r>
              <a:rPr lang="en-IN" sz="1400" dirty="0"/>
              <a:t> IMSDB.com</a:t>
            </a:r>
          </a:p>
          <a:p>
            <a:endParaRPr lang="en-IN" sz="1400" dirty="0"/>
          </a:p>
          <a:p>
            <a:r>
              <a:rPr lang="en-IN" sz="1400" b="1" dirty="0"/>
              <a:t>Source Description:</a:t>
            </a:r>
            <a:r>
              <a:rPr lang="en-IN" sz="1400" dirty="0"/>
              <a:t> </a:t>
            </a:r>
            <a:r>
              <a:rPr lang="en-IN" sz="1400" dirty="0">
                <a:solidFill>
                  <a:srgbClr val="404040"/>
                </a:solidFill>
                <a:latin typeface="Calibri" panose="020F0502020204030204" pitchFamily="34" charset="0"/>
              </a:rPr>
              <a:t>Internet Movie Script Database (IMSDB) website has large collection of movie scripts in HTML format. Which allows users to read and download scripts with no cost. </a:t>
            </a:r>
            <a:endParaRPr lang="en-IN" sz="1400" dirty="0"/>
          </a:p>
          <a:p>
            <a:endParaRPr lang="en-IN" sz="1400" dirty="0"/>
          </a:p>
          <a:p>
            <a:r>
              <a:rPr lang="en-IN" sz="1400" b="1" dirty="0"/>
              <a:t>Method Procurement: </a:t>
            </a:r>
            <a:r>
              <a:rPr lang="en-IN" sz="1400" dirty="0"/>
              <a:t>Web Scrapping</a:t>
            </a:r>
          </a:p>
          <a:p>
            <a:endParaRPr lang="en-IN" sz="1400" dirty="0"/>
          </a:p>
          <a:p>
            <a:r>
              <a:rPr lang="en-IN" sz="1400" b="1" dirty="0"/>
              <a:t>Data Context: </a:t>
            </a:r>
          </a:p>
          <a:p>
            <a:r>
              <a:rPr lang="en-IN" sz="1400" dirty="0"/>
              <a:t>Data scrapped contains movie scripts in the HTML format. Script can be linked to corresponding metadata using movie title (the id which is used to scrape scripts)</a:t>
            </a:r>
          </a:p>
          <a:p>
            <a:endParaRPr lang="en-IN" sz="1400" dirty="0"/>
          </a:p>
          <a:p>
            <a:endParaRPr lang="en-IN" sz="1400" dirty="0"/>
          </a:p>
          <a:p>
            <a:r>
              <a:rPr lang="en-IN" sz="1400" b="1" dirty="0"/>
              <a:t>Source Link: </a:t>
            </a:r>
            <a:r>
              <a:rPr lang="en-IN" sz="1400" dirty="0">
                <a:hlinkClick r:id="rId3"/>
              </a:rPr>
              <a:t>https://imsdb.com/</a:t>
            </a:r>
            <a:endParaRPr lang="en-IN" sz="1400" dirty="0"/>
          </a:p>
          <a:p>
            <a:endParaRPr lang="en-IN" sz="1400" dirty="0"/>
          </a:p>
        </p:txBody>
      </p:sp>
    </p:spTree>
    <p:extLst>
      <p:ext uri="{BB962C8B-B14F-4D97-AF65-F5344CB8AC3E}">
        <p14:creationId xmlns:p14="http://schemas.microsoft.com/office/powerpoint/2010/main" val="12553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9CAD0BB-99B1-B440-5A84-E99570473C03}"/>
              </a:ext>
            </a:extLst>
          </p:cNvPr>
          <p:cNvSpPr/>
          <p:nvPr/>
        </p:nvSpPr>
        <p:spPr>
          <a:xfrm>
            <a:off x="290426" y="3408763"/>
            <a:ext cx="11653924" cy="275272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Scraping Movie Script from Internet</a:t>
            </a:r>
          </a:p>
        </p:txBody>
      </p:sp>
      <p:grpSp>
        <p:nvGrpSpPr>
          <p:cNvPr id="33" name="Group 32">
            <a:extLst>
              <a:ext uri="{FF2B5EF4-FFF2-40B4-BE49-F238E27FC236}">
                <a16:creationId xmlns:a16="http://schemas.microsoft.com/office/drawing/2014/main" id="{87A79184-0048-5CD5-0EA0-21F16A08014D}"/>
              </a:ext>
            </a:extLst>
          </p:cNvPr>
          <p:cNvGrpSpPr/>
          <p:nvPr/>
        </p:nvGrpSpPr>
        <p:grpSpPr>
          <a:xfrm>
            <a:off x="7633321" y="4193800"/>
            <a:ext cx="4208029" cy="1817828"/>
            <a:chOff x="7633321" y="1646111"/>
            <a:chExt cx="4208029" cy="1817828"/>
          </a:xfrm>
        </p:grpSpPr>
        <p:sp>
          <p:nvSpPr>
            <p:cNvPr id="4" name="Trapezoid 3">
              <a:extLst>
                <a:ext uri="{FF2B5EF4-FFF2-40B4-BE49-F238E27FC236}">
                  <a16:creationId xmlns:a16="http://schemas.microsoft.com/office/drawing/2014/main" id="{90B61B77-F6EB-2450-7364-AC48D6E3582C}"/>
                </a:ext>
              </a:extLst>
            </p:cNvPr>
            <p:cNvSpPr/>
            <p:nvPr/>
          </p:nvSpPr>
          <p:spPr>
            <a:xfrm rot="10800000">
              <a:off x="9771827" y="1646111"/>
              <a:ext cx="2069523"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N" dirty="0"/>
            </a:p>
          </p:txBody>
        </p:sp>
        <p:sp>
          <p:nvSpPr>
            <p:cNvPr id="7" name="Trapezoid 6">
              <a:extLst>
                <a:ext uri="{FF2B5EF4-FFF2-40B4-BE49-F238E27FC236}">
                  <a16:creationId xmlns:a16="http://schemas.microsoft.com/office/drawing/2014/main" id="{50F2173F-442B-7777-F08C-0BD6EECF1246}"/>
                </a:ext>
              </a:extLst>
            </p:cNvPr>
            <p:cNvSpPr/>
            <p:nvPr/>
          </p:nvSpPr>
          <p:spPr>
            <a:xfrm rot="10800000">
              <a:off x="10035929" y="2104492"/>
              <a:ext cx="1541317"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a16="http://schemas.microsoft.com/office/drawing/2014/main" id="{D037A2B8-41A3-03CA-8EA7-D31AE73F3EF4}"/>
                </a:ext>
              </a:extLst>
            </p:cNvPr>
            <p:cNvSpPr/>
            <p:nvPr/>
          </p:nvSpPr>
          <p:spPr>
            <a:xfrm rot="10800000">
              <a:off x="10347119" y="2558266"/>
              <a:ext cx="957036" cy="361950"/>
            </a:xfrm>
            <a:prstGeom prst="trapezoid">
              <a:avLst>
                <a:gd name="adj" fmla="val 75000"/>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AD42502-AE06-B531-A890-E2F0D388D790}"/>
                </a:ext>
              </a:extLst>
            </p:cNvPr>
            <p:cNvSpPr/>
            <p:nvPr/>
          </p:nvSpPr>
          <p:spPr>
            <a:xfrm>
              <a:off x="10582751" y="3008186"/>
              <a:ext cx="504825" cy="361951"/>
            </a:xfrm>
            <a:prstGeom prst="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B0873C9-9646-A29D-66B2-0549A7D66C27}"/>
                </a:ext>
              </a:extLst>
            </p:cNvPr>
            <p:cNvSpPr txBox="1"/>
            <p:nvPr/>
          </p:nvSpPr>
          <p:spPr>
            <a:xfrm>
              <a:off x="7633321" y="1759637"/>
              <a:ext cx="2307358" cy="276999"/>
            </a:xfrm>
            <a:prstGeom prst="rect">
              <a:avLst/>
            </a:prstGeom>
            <a:noFill/>
          </p:spPr>
          <p:txBody>
            <a:bodyPr wrap="square" rtlCol="0">
              <a:spAutoFit/>
            </a:bodyPr>
            <a:lstStyle/>
            <a:p>
              <a:r>
                <a:rPr lang="en-IN" sz="1200" b="1" dirty="0"/>
                <a:t># of Movies in Metadata</a:t>
              </a:r>
            </a:p>
          </p:txBody>
        </p:sp>
        <p:cxnSp>
          <p:nvCxnSpPr>
            <p:cNvPr id="17" name="Straight Connector 16">
              <a:extLst>
                <a:ext uri="{FF2B5EF4-FFF2-40B4-BE49-F238E27FC236}">
                  <a16:creationId xmlns:a16="http://schemas.microsoft.com/office/drawing/2014/main" id="{306BE58E-0126-488F-FDA6-F972F2E2509C}"/>
                </a:ext>
              </a:extLst>
            </p:cNvPr>
            <p:cNvCxnSpPr>
              <a:cxnSpLocks/>
            </p:cNvCxnSpPr>
            <p:nvPr/>
          </p:nvCxnSpPr>
          <p:spPr>
            <a:xfrm>
              <a:off x="7734300" y="2008061"/>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A089FF-9C38-087E-0678-624C78877298}"/>
                </a:ext>
              </a:extLst>
            </p:cNvPr>
            <p:cNvSpPr txBox="1"/>
            <p:nvPr/>
          </p:nvSpPr>
          <p:spPr>
            <a:xfrm>
              <a:off x="7957171" y="2218018"/>
              <a:ext cx="2307358" cy="276999"/>
            </a:xfrm>
            <a:prstGeom prst="rect">
              <a:avLst/>
            </a:prstGeom>
            <a:noFill/>
          </p:spPr>
          <p:txBody>
            <a:bodyPr wrap="square" rtlCol="0">
              <a:spAutoFit/>
            </a:bodyPr>
            <a:lstStyle/>
            <a:p>
              <a:r>
                <a:rPr lang="en-IN" sz="1200" b="1" dirty="0"/>
                <a:t># Movie Scrapped (from IMSDB)</a:t>
              </a:r>
            </a:p>
          </p:txBody>
        </p:sp>
        <p:cxnSp>
          <p:nvCxnSpPr>
            <p:cNvPr id="24" name="Straight Connector 23">
              <a:extLst>
                <a:ext uri="{FF2B5EF4-FFF2-40B4-BE49-F238E27FC236}">
                  <a16:creationId xmlns:a16="http://schemas.microsoft.com/office/drawing/2014/main" id="{7586E34E-7530-11CE-606D-01AB22B3880C}"/>
                </a:ext>
              </a:extLst>
            </p:cNvPr>
            <p:cNvCxnSpPr>
              <a:cxnSpLocks/>
            </p:cNvCxnSpPr>
            <p:nvPr/>
          </p:nvCxnSpPr>
          <p:spPr>
            <a:xfrm>
              <a:off x="8058150" y="2466442"/>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EEA194F-488C-E049-A614-38CB756C5EDF}"/>
                </a:ext>
              </a:extLst>
            </p:cNvPr>
            <p:cNvSpPr txBox="1"/>
            <p:nvPr/>
          </p:nvSpPr>
          <p:spPr>
            <a:xfrm>
              <a:off x="8233396" y="2671792"/>
              <a:ext cx="2307358" cy="276999"/>
            </a:xfrm>
            <a:prstGeom prst="rect">
              <a:avLst/>
            </a:prstGeom>
            <a:noFill/>
          </p:spPr>
          <p:txBody>
            <a:bodyPr wrap="square" rtlCol="0">
              <a:spAutoFit/>
            </a:bodyPr>
            <a:lstStyle/>
            <a:p>
              <a:r>
                <a:rPr lang="en-IN" sz="1200" b="1" dirty="0"/>
                <a:t># of Valid Scripts (Exc. Blanks)</a:t>
              </a:r>
            </a:p>
          </p:txBody>
        </p:sp>
        <p:cxnSp>
          <p:nvCxnSpPr>
            <p:cNvPr id="26" name="Straight Connector 25">
              <a:extLst>
                <a:ext uri="{FF2B5EF4-FFF2-40B4-BE49-F238E27FC236}">
                  <a16:creationId xmlns:a16="http://schemas.microsoft.com/office/drawing/2014/main" id="{A06C46E8-7593-7BD2-22B7-5EA1EBC00D86}"/>
                </a:ext>
              </a:extLst>
            </p:cNvPr>
            <p:cNvCxnSpPr>
              <a:cxnSpLocks/>
            </p:cNvCxnSpPr>
            <p:nvPr/>
          </p:nvCxnSpPr>
          <p:spPr>
            <a:xfrm>
              <a:off x="8334375" y="2920216"/>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1DD97DE-3448-9166-3E80-4EEE1C4FB04C}"/>
                </a:ext>
              </a:extLst>
            </p:cNvPr>
            <p:cNvSpPr txBox="1"/>
            <p:nvPr/>
          </p:nvSpPr>
          <p:spPr>
            <a:xfrm>
              <a:off x="8580235" y="3186940"/>
              <a:ext cx="2307358" cy="276999"/>
            </a:xfrm>
            <a:prstGeom prst="rect">
              <a:avLst/>
            </a:prstGeom>
            <a:noFill/>
          </p:spPr>
          <p:txBody>
            <a:bodyPr wrap="square" rtlCol="0">
              <a:spAutoFit/>
            </a:bodyPr>
            <a:lstStyle/>
            <a:p>
              <a:r>
                <a:rPr lang="en-IN" sz="1200" b="1" dirty="0"/>
                <a:t># Script for Model Building</a:t>
              </a:r>
            </a:p>
          </p:txBody>
        </p:sp>
        <p:cxnSp>
          <p:nvCxnSpPr>
            <p:cNvPr id="28" name="Straight Connector 27">
              <a:extLst>
                <a:ext uri="{FF2B5EF4-FFF2-40B4-BE49-F238E27FC236}">
                  <a16:creationId xmlns:a16="http://schemas.microsoft.com/office/drawing/2014/main" id="{FCDDC3DF-40D6-1056-D40C-01C6B05CCB46}"/>
                </a:ext>
              </a:extLst>
            </p:cNvPr>
            <p:cNvCxnSpPr>
              <a:cxnSpLocks/>
            </p:cNvCxnSpPr>
            <p:nvPr/>
          </p:nvCxnSpPr>
          <p:spPr>
            <a:xfrm>
              <a:off x="8681214" y="3435364"/>
              <a:ext cx="2181225" cy="0"/>
            </a:xfrm>
            <a:prstGeom prst="line">
              <a:avLst/>
            </a:prstGeom>
            <a:ln w="28575">
              <a:solidFill>
                <a:srgbClr val="C2882B"/>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E2A1D1-72BC-8DB4-5F8D-3271F055AE70}"/>
                </a:ext>
              </a:extLst>
            </p:cNvPr>
            <p:cNvSpPr txBox="1"/>
            <p:nvPr/>
          </p:nvSpPr>
          <p:spPr>
            <a:xfrm>
              <a:off x="10438989" y="1681346"/>
              <a:ext cx="735195" cy="276999"/>
            </a:xfrm>
            <a:prstGeom prst="rect">
              <a:avLst/>
            </a:prstGeom>
            <a:noFill/>
          </p:spPr>
          <p:txBody>
            <a:bodyPr wrap="square" rtlCol="0">
              <a:spAutoFit/>
            </a:bodyPr>
            <a:lstStyle/>
            <a:p>
              <a:pPr algn="ctr"/>
              <a:r>
                <a:rPr lang="en-IN" sz="1200" b="1" dirty="0">
                  <a:solidFill>
                    <a:schemeClr val="bg1"/>
                  </a:solidFill>
                </a:rPr>
                <a:t>39,124</a:t>
              </a:r>
            </a:p>
          </p:txBody>
        </p:sp>
        <p:sp>
          <p:nvSpPr>
            <p:cNvPr id="30" name="TextBox 29">
              <a:extLst>
                <a:ext uri="{FF2B5EF4-FFF2-40B4-BE49-F238E27FC236}">
                  <a16:creationId xmlns:a16="http://schemas.microsoft.com/office/drawing/2014/main" id="{472A6B2C-86C7-69B5-562A-46C307B00C11}"/>
                </a:ext>
              </a:extLst>
            </p:cNvPr>
            <p:cNvSpPr txBox="1"/>
            <p:nvPr/>
          </p:nvSpPr>
          <p:spPr>
            <a:xfrm>
              <a:off x="10438989" y="2150179"/>
              <a:ext cx="735195" cy="276999"/>
            </a:xfrm>
            <a:prstGeom prst="rect">
              <a:avLst/>
            </a:prstGeom>
            <a:noFill/>
          </p:spPr>
          <p:txBody>
            <a:bodyPr wrap="square" rtlCol="0">
              <a:spAutoFit/>
            </a:bodyPr>
            <a:lstStyle/>
            <a:p>
              <a:pPr algn="ctr"/>
              <a:r>
                <a:rPr lang="en-IN" sz="1200" b="1" dirty="0">
                  <a:solidFill>
                    <a:schemeClr val="bg1"/>
                  </a:solidFill>
                </a:rPr>
                <a:t>932</a:t>
              </a:r>
            </a:p>
          </p:txBody>
        </p:sp>
        <p:sp>
          <p:nvSpPr>
            <p:cNvPr id="31" name="TextBox 30">
              <a:extLst>
                <a:ext uri="{FF2B5EF4-FFF2-40B4-BE49-F238E27FC236}">
                  <a16:creationId xmlns:a16="http://schemas.microsoft.com/office/drawing/2014/main" id="{E75B0FB3-82F0-EB7E-4D44-C3B148D7AA45}"/>
                </a:ext>
              </a:extLst>
            </p:cNvPr>
            <p:cNvSpPr txBox="1"/>
            <p:nvPr/>
          </p:nvSpPr>
          <p:spPr>
            <a:xfrm>
              <a:off x="10467565" y="2599035"/>
              <a:ext cx="735195" cy="276999"/>
            </a:xfrm>
            <a:prstGeom prst="rect">
              <a:avLst/>
            </a:prstGeom>
            <a:noFill/>
          </p:spPr>
          <p:txBody>
            <a:bodyPr wrap="square" rtlCol="0">
              <a:spAutoFit/>
            </a:bodyPr>
            <a:lstStyle/>
            <a:p>
              <a:pPr algn="ctr"/>
              <a:r>
                <a:rPr lang="en-IN" sz="1200" b="1" dirty="0">
                  <a:solidFill>
                    <a:schemeClr val="bg1"/>
                  </a:solidFill>
                </a:rPr>
                <a:t>896</a:t>
              </a:r>
            </a:p>
          </p:txBody>
        </p:sp>
        <p:sp>
          <p:nvSpPr>
            <p:cNvPr id="32" name="TextBox 31">
              <a:extLst>
                <a:ext uri="{FF2B5EF4-FFF2-40B4-BE49-F238E27FC236}">
                  <a16:creationId xmlns:a16="http://schemas.microsoft.com/office/drawing/2014/main" id="{B9C59287-6B47-D9C1-88B5-C6F3BB019EF1}"/>
                </a:ext>
              </a:extLst>
            </p:cNvPr>
            <p:cNvSpPr txBox="1"/>
            <p:nvPr/>
          </p:nvSpPr>
          <p:spPr>
            <a:xfrm>
              <a:off x="10467565" y="3065307"/>
              <a:ext cx="735195" cy="276999"/>
            </a:xfrm>
            <a:prstGeom prst="rect">
              <a:avLst/>
            </a:prstGeom>
            <a:noFill/>
          </p:spPr>
          <p:txBody>
            <a:bodyPr wrap="square" rtlCol="0">
              <a:spAutoFit/>
            </a:bodyPr>
            <a:lstStyle/>
            <a:p>
              <a:pPr algn="ctr"/>
              <a:r>
                <a:rPr lang="en-IN" sz="1200" b="1" dirty="0">
                  <a:solidFill>
                    <a:srgbClr val="C2882B"/>
                  </a:solidFill>
                </a:rPr>
                <a:t>896</a:t>
              </a:r>
            </a:p>
          </p:txBody>
        </p:sp>
      </p:grpSp>
      <p:sp>
        <p:nvSpPr>
          <p:cNvPr id="35" name="TextBox 34">
            <a:extLst>
              <a:ext uri="{FF2B5EF4-FFF2-40B4-BE49-F238E27FC236}">
                <a16:creationId xmlns:a16="http://schemas.microsoft.com/office/drawing/2014/main" id="{86CC36F1-8670-124C-502D-2935C285930E}"/>
              </a:ext>
            </a:extLst>
          </p:cNvPr>
          <p:cNvSpPr txBox="1"/>
          <p:nvPr/>
        </p:nvSpPr>
        <p:spPr>
          <a:xfrm>
            <a:off x="7599381" y="3524250"/>
            <a:ext cx="4163650" cy="523220"/>
          </a:xfrm>
          <a:prstGeom prst="rect">
            <a:avLst/>
          </a:prstGeom>
          <a:noFill/>
        </p:spPr>
        <p:txBody>
          <a:bodyPr wrap="square">
            <a:spAutoFit/>
          </a:bodyPr>
          <a:lstStyle/>
          <a:p>
            <a:pPr algn="ctr"/>
            <a:r>
              <a:rPr lang="en-IN" sz="1400" b="1" dirty="0"/>
              <a:t>Funnel Chart Showing Extraction of Scripts from Metadata till Final Number of Scripts</a:t>
            </a:r>
            <a:endParaRPr lang="en-IN" sz="1400" dirty="0"/>
          </a:p>
        </p:txBody>
      </p:sp>
      <p:cxnSp>
        <p:nvCxnSpPr>
          <p:cNvPr id="38" name="Straight Connector 37">
            <a:extLst>
              <a:ext uri="{FF2B5EF4-FFF2-40B4-BE49-F238E27FC236}">
                <a16:creationId xmlns:a16="http://schemas.microsoft.com/office/drawing/2014/main" id="{43E3B5A2-92A6-7FDF-C576-E1811FF47785}"/>
              </a:ext>
            </a:extLst>
          </p:cNvPr>
          <p:cNvCxnSpPr>
            <a:cxnSpLocks/>
          </p:cNvCxnSpPr>
          <p:nvPr/>
        </p:nvCxnSpPr>
        <p:spPr>
          <a:xfrm>
            <a:off x="7298488" y="4099071"/>
            <a:ext cx="0" cy="14125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FC239B47-AF36-A9AC-A829-482BFCC727DA}"/>
              </a:ext>
            </a:extLst>
          </p:cNvPr>
          <p:cNvSpPr/>
          <p:nvPr/>
        </p:nvSpPr>
        <p:spPr>
          <a:xfrm>
            <a:off x="714375" y="4381500"/>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Decision 39">
            <a:extLst>
              <a:ext uri="{FF2B5EF4-FFF2-40B4-BE49-F238E27FC236}">
                <a16:creationId xmlns:a16="http://schemas.microsoft.com/office/drawing/2014/main" id="{87DCB4E5-D1A7-7F5D-E147-6B171099BD09}"/>
              </a:ext>
            </a:extLst>
          </p:cNvPr>
          <p:cNvSpPr/>
          <p:nvPr/>
        </p:nvSpPr>
        <p:spPr>
          <a:xfrm>
            <a:off x="2719389" y="4463451"/>
            <a:ext cx="619122" cy="468833"/>
          </a:xfrm>
          <a:prstGeom prst="flowChartDecision">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836CC9CC-28BA-152D-E51B-4E0C36B4D1CD}"/>
              </a:ext>
            </a:extLst>
          </p:cNvPr>
          <p:cNvSpPr/>
          <p:nvPr/>
        </p:nvSpPr>
        <p:spPr>
          <a:xfrm>
            <a:off x="3786331" y="3750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25A8BD6A-23D5-A0B6-06CE-A83D913E4029}"/>
              </a:ext>
            </a:extLst>
          </p:cNvPr>
          <p:cNvSpPr/>
          <p:nvPr/>
        </p:nvSpPr>
        <p:spPr>
          <a:xfrm>
            <a:off x="5583660" y="3749786"/>
            <a:ext cx="1316202" cy="593367"/>
          </a:xfrm>
          <a:prstGeom prst="roundRect">
            <a:avLst/>
          </a:prstGeom>
          <a:solidFill>
            <a:srgbClr val="7B3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D924048E-33C2-48E1-EA23-D0780DB9EBBE}"/>
              </a:ext>
            </a:extLst>
          </p:cNvPr>
          <p:cNvSpPr/>
          <p:nvPr/>
        </p:nvSpPr>
        <p:spPr>
          <a:xfrm>
            <a:off x="6075951" y="4765707"/>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95905C89-5724-43ED-8B7D-B1090AE1A27D}"/>
              </a:ext>
            </a:extLst>
          </p:cNvPr>
          <p:cNvSpPr/>
          <p:nvPr/>
        </p:nvSpPr>
        <p:spPr>
          <a:xfrm>
            <a:off x="2848950" y="5432996"/>
            <a:ext cx="360000"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E3749674-9C3D-2C4D-A838-1F95724D1D07}"/>
              </a:ext>
            </a:extLst>
          </p:cNvPr>
          <p:cNvSpPr/>
          <p:nvPr/>
        </p:nvSpPr>
        <p:spPr>
          <a:xfrm>
            <a:off x="119103" y="4498183"/>
            <a:ext cx="360000" cy="36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507CB03A-7C26-FC4F-96F7-D24422DE8492}"/>
              </a:ext>
            </a:extLst>
          </p:cNvPr>
          <p:cNvCxnSpPr>
            <a:stCxn id="45" idx="6"/>
            <a:endCxn id="39" idx="1"/>
          </p:cNvCxnSpPr>
          <p:nvPr/>
        </p:nvCxnSpPr>
        <p:spPr>
          <a:xfrm>
            <a:off x="479103" y="4678183"/>
            <a:ext cx="235272" cy="1"/>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1655F5-ED4C-D991-5FC4-056B0992511A}"/>
              </a:ext>
            </a:extLst>
          </p:cNvPr>
          <p:cNvCxnSpPr>
            <a:cxnSpLocks/>
            <a:endCxn id="40" idx="1"/>
          </p:cNvCxnSpPr>
          <p:nvPr/>
        </p:nvCxnSpPr>
        <p:spPr>
          <a:xfrm>
            <a:off x="2022075" y="4697866"/>
            <a:ext cx="697314" cy="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888C841-6648-2D2F-A60C-C82EA1F881E7}"/>
              </a:ext>
            </a:extLst>
          </p:cNvPr>
          <p:cNvCxnSpPr>
            <a:cxnSpLocks/>
            <a:stCxn id="40" idx="2"/>
            <a:endCxn id="44" idx="0"/>
          </p:cNvCxnSpPr>
          <p:nvPr/>
        </p:nvCxnSpPr>
        <p:spPr>
          <a:xfrm>
            <a:off x="3028950" y="4932284"/>
            <a:ext cx="0" cy="500712"/>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7244831B-7126-D69E-98E3-4270E36D71D5}"/>
              </a:ext>
            </a:extLst>
          </p:cNvPr>
          <p:cNvCxnSpPr>
            <a:stCxn id="40" idx="0"/>
            <a:endCxn id="41" idx="1"/>
          </p:cNvCxnSpPr>
          <p:nvPr/>
        </p:nvCxnSpPr>
        <p:spPr>
          <a:xfrm rot="5400000" flipH="1" flipV="1">
            <a:off x="3199650" y="3876771"/>
            <a:ext cx="415981" cy="757381"/>
          </a:xfrm>
          <a:prstGeom prst="bentConnector2">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FAE6A3-2C8F-ECD5-5E43-F6FCA6857E94}"/>
              </a:ext>
            </a:extLst>
          </p:cNvPr>
          <p:cNvCxnSpPr>
            <a:cxnSpLocks/>
            <a:stCxn id="41" idx="3"/>
            <a:endCxn id="42" idx="1"/>
          </p:cNvCxnSpPr>
          <p:nvPr/>
        </p:nvCxnSpPr>
        <p:spPr>
          <a:xfrm flipV="1">
            <a:off x="5102533" y="4046470"/>
            <a:ext cx="481127" cy="1000"/>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5A3D99-114F-B417-051F-AFBBBAB53664}"/>
              </a:ext>
            </a:extLst>
          </p:cNvPr>
          <p:cNvCxnSpPr>
            <a:cxnSpLocks/>
            <a:stCxn id="42" idx="2"/>
          </p:cNvCxnSpPr>
          <p:nvPr/>
        </p:nvCxnSpPr>
        <p:spPr>
          <a:xfrm>
            <a:off x="6241761" y="4343153"/>
            <a:ext cx="8394" cy="422554"/>
          </a:xfrm>
          <a:prstGeom prst="straightConnector1">
            <a:avLst/>
          </a:prstGeom>
          <a:ln w="19050">
            <a:solidFill>
              <a:srgbClr val="7B34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E94DBEB-D88E-A5AC-3442-5156698C7EBA}"/>
              </a:ext>
            </a:extLst>
          </p:cNvPr>
          <p:cNvSpPr txBox="1"/>
          <p:nvPr/>
        </p:nvSpPr>
        <p:spPr>
          <a:xfrm>
            <a:off x="2728739" y="5478671"/>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5" name="TextBox 64">
            <a:extLst>
              <a:ext uri="{FF2B5EF4-FFF2-40B4-BE49-F238E27FC236}">
                <a16:creationId xmlns:a16="http://schemas.microsoft.com/office/drawing/2014/main" id="{AC4DF2A1-AB99-647A-C2A9-6C43CB3F1B4D}"/>
              </a:ext>
            </a:extLst>
          </p:cNvPr>
          <p:cNvSpPr txBox="1"/>
          <p:nvPr/>
        </p:nvSpPr>
        <p:spPr>
          <a:xfrm>
            <a:off x="5944607" y="4795056"/>
            <a:ext cx="624376" cy="261610"/>
          </a:xfrm>
          <a:prstGeom prst="rect">
            <a:avLst/>
          </a:prstGeom>
          <a:noFill/>
        </p:spPr>
        <p:txBody>
          <a:bodyPr wrap="square" rtlCol="0">
            <a:spAutoFit/>
          </a:bodyPr>
          <a:lstStyle/>
          <a:p>
            <a:pPr algn="ctr"/>
            <a:r>
              <a:rPr lang="en-IN" sz="1100" dirty="0">
                <a:solidFill>
                  <a:schemeClr val="bg1"/>
                </a:solidFill>
              </a:rPr>
              <a:t>Stop</a:t>
            </a:r>
          </a:p>
        </p:txBody>
      </p:sp>
      <p:sp>
        <p:nvSpPr>
          <p:cNvPr id="66" name="TextBox 65">
            <a:extLst>
              <a:ext uri="{FF2B5EF4-FFF2-40B4-BE49-F238E27FC236}">
                <a16:creationId xmlns:a16="http://schemas.microsoft.com/office/drawing/2014/main" id="{C4405C3D-C3D8-C277-0655-039BCB6B79D9}"/>
              </a:ext>
            </a:extLst>
          </p:cNvPr>
          <p:cNvSpPr txBox="1"/>
          <p:nvPr/>
        </p:nvSpPr>
        <p:spPr>
          <a:xfrm>
            <a:off x="-7545" y="4547378"/>
            <a:ext cx="624376" cy="261610"/>
          </a:xfrm>
          <a:prstGeom prst="rect">
            <a:avLst/>
          </a:prstGeom>
          <a:noFill/>
        </p:spPr>
        <p:txBody>
          <a:bodyPr wrap="square" rtlCol="0">
            <a:spAutoFit/>
          </a:bodyPr>
          <a:lstStyle/>
          <a:p>
            <a:pPr algn="ctr"/>
            <a:r>
              <a:rPr lang="en-IN" sz="1100" dirty="0">
                <a:solidFill>
                  <a:schemeClr val="bg1"/>
                </a:solidFill>
              </a:rPr>
              <a:t>Start</a:t>
            </a:r>
          </a:p>
        </p:txBody>
      </p:sp>
      <p:sp>
        <p:nvSpPr>
          <p:cNvPr id="67" name="TextBox 66">
            <a:extLst>
              <a:ext uri="{FF2B5EF4-FFF2-40B4-BE49-F238E27FC236}">
                <a16:creationId xmlns:a16="http://schemas.microsoft.com/office/drawing/2014/main" id="{C36AAEF6-2889-E7B1-B436-0E7ABEFD063C}"/>
              </a:ext>
            </a:extLst>
          </p:cNvPr>
          <p:cNvSpPr txBox="1"/>
          <p:nvPr/>
        </p:nvSpPr>
        <p:spPr>
          <a:xfrm>
            <a:off x="2875990" y="4156166"/>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Yes</a:t>
            </a:r>
          </a:p>
        </p:txBody>
      </p:sp>
      <p:sp>
        <p:nvSpPr>
          <p:cNvPr id="68" name="TextBox 67">
            <a:extLst>
              <a:ext uri="{FF2B5EF4-FFF2-40B4-BE49-F238E27FC236}">
                <a16:creationId xmlns:a16="http://schemas.microsoft.com/office/drawing/2014/main" id="{EE2F9FC6-76C4-2EF0-2F46-C92FE3C831A7}"/>
              </a:ext>
            </a:extLst>
          </p:cNvPr>
          <p:cNvSpPr txBox="1"/>
          <p:nvPr/>
        </p:nvSpPr>
        <p:spPr>
          <a:xfrm>
            <a:off x="2875990" y="4985725"/>
            <a:ext cx="624376" cy="261610"/>
          </a:xfrm>
          <a:prstGeom prst="rect">
            <a:avLst/>
          </a:prstGeom>
          <a:noFill/>
        </p:spPr>
        <p:txBody>
          <a:bodyPr wrap="square" rtlCol="0">
            <a:spAutoFit/>
          </a:bodyPr>
          <a:lstStyle/>
          <a:p>
            <a:pPr algn="ctr"/>
            <a:r>
              <a:rPr lang="en-IN" sz="1100" dirty="0">
                <a:solidFill>
                  <a:schemeClr val="tx1">
                    <a:lumMod val="65000"/>
                    <a:lumOff val="35000"/>
                  </a:schemeClr>
                </a:solidFill>
              </a:rPr>
              <a:t>No</a:t>
            </a:r>
          </a:p>
        </p:txBody>
      </p:sp>
      <p:pic>
        <p:nvPicPr>
          <p:cNvPr id="4098" name="Picture 2" descr="Search icon font - Free user interface icon fonts">
            <a:extLst>
              <a:ext uri="{FF2B5EF4-FFF2-40B4-BE49-F238E27FC236}">
                <a16:creationId xmlns:a16="http://schemas.microsoft.com/office/drawing/2014/main" id="{7E47514C-090B-A2EF-785A-032BF79FE79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45694" y="4584086"/>
            <a:ext cx="192410" cy="1924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ttings Icon, Gear Icon Vector, Gear Symbol Illustration. for Web Sites  Our Mobile. Stock Vector - Illustration of vector, icon: 151065050">
            <a:extLst>
              <a:ext uri="{FF2B5EF4-FFF2-40B4-BE49-F238E27FC236}">
                <a16:creationId xmlns:a16="http://schemas.microsoft.com/office/drawing/2014/main" id="{9A835B85-7E54-DD7F-7A82-5E4F4800192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3797635" y="3893462"/>
            <a:ext cx="287068" cy="28706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Settings Icon, Gear Icon Vector, Gear Symbol Illustration. for Web Sites  Our Mobile. Stock Vector - Illustration of vector, icon: 151065050">
            <a:extLst>
              <a:ext uri="{FF2B5EF4-FFF2-40B4-BE49-F238E27FC236}">
                <a16:creationId xmlns:a16="http://schemas.microsoft.com/office/drawing/2014/main" id="{3F4D758E-3E3E-36A3-8B78-AA0A8D824952}"/>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3625" b="96500" l="10000" r="90000">
                        <a14:foregroundMark x1="34750" y1="68375" x2="34750" y2="68375"/>
                        <a14:foregroundMark x1="60250" y1="63125" x2="60250" y2="63125"/>
                      </a14:backgroundRemoval>
                    </a14:imgEffect>
                  </a14:imgLayer>
                </a14:imgProps>
              </a:ext>
              <a:ext uri="{28A0092B-C50C-407E-A947-70E740481C1C}">
                <a14:useLocalDpi xmlns:a14="http://schemas.microsoft.com/office/drawing/2010/main" val="0"/>
              </a:ext>
            </a:extLst>
          </a:blip>
          <a:srcRect/>
          <a:stretch>
            <a:fillRect/>
          </a:stretch>
        </p:blipFill>
        <p:spPr bwMode="auto">
          <a:xfrm>
            <a:off x="5596779" y="3912474"/>
            <a:ext cx="287068" cy="287068"/>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D75A96F-DA28-5B75-D19D-B3C6F64F159C}"/>
              </a:ext>
            </a:extLst>
          </p:cNvPr>
          <p:cNvSpPr txBox="1"/>
          <p:nvPr/>
        </p:nvSpPr>
        <p:spPr>
          <a:xfrm>
            <a:off x="479103" y="904875"/>
            <a:ext cx="11098143"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t>Movie tile name from metadata is searched for in </a:t>
            </a:r>
            <a:r>
              <a:rPr lang="en-IN" sz="1600" dirty="0" err="1"/>
              <a:t>imsdb</a:t>
            </a:r>
            <a:r>
              <a:rPr lang="en-IN" sz="1600" dirty="0"/>
              <a:t> using following link </a:t>
            </a:r>
            <a:r>
              <a:rPr lang="en-IN" sz="1600" dirty="0">
                <a:hlinkClick r:id="rId5"/>
              </a:rPr>
              <a:t>https://imsdb.com/script/&lt;movie</a:t>
            </a:r>
            <a:r>
              <a:rPr lang="en-IN" sz="1600" dirty="0"/>
              <a:t> tile&gt;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Availability of the movie in IMSDB can be take care using try except block</a:t>
            </a:r>
          </a:p>
          <a:p>
            <a:pPr marL="742950" lvl="1" indent="-285750">
              <a:buFont typeface="Arial" panose="020B0604020202020204" pitchFamily="34" charset="0"/>
              <a:buChar char="•"/>
            </a:pPr>
            <a:r>
              <a:rPr lang="en-IN" sz="1600" dirty="0"/>
              <a:t>In case if movie is available script information is extract from the HTML tags</a:t>
            </a:r>
          </a:p>
          <a:p>
            <a:pPr lvl="1"/>
            <a:endParaRPr lang="en-IN" sz="1600" dirty="0"/>
          </a:p>
          <a:p>
            <a:pPr marL="285750" indent="-285750">
              <a:buFont typeface="Arial" panose="020B0604020202020204" pitchFamily="34" charset="0"/>
              <a:buChar char="•"/>
            </a:pPr>
            <a:r>
              <a:rPr lang="en-IN" sz="1600" dirty="0"/>
              <a:t>Extracted movie scripts are processed for removing unwanted HTML tags</a:t>
            </a:r>
          </a:p>
          <a:p>
            <a:endParaRPr lang="en-IN" sz="1600" dirty="0"/>
          </a:p>
          <a:p>
            <a:pPr marL="285750" indent="-285750">
              <a:buFont typeface="Arial" panose="020B0604020202020204" pitchFamily="34" charset="0"/>
              <a:buChar char="•"/>
            </a:pPr>
            <a:r>
              <a:rPr lang="en-IN" sz="1600" dirty="0"/>
              <a:t>756 movies scripts have been finally scrapped from IMSDB</a:t>
            </a:r>
          </a:p>
        </p:txBody>
      </p:sp>
      <p:sp>
        <p:nvSpPr>
          <p:cNvPr id="71" name="TextBox 70">
            <a:extLst>
              <a:ext uri="{FF2B5EF4-FFF2-40B4-BE49-F238E27FC236}">
                <a16:creationId xmlns:a16="http://schemas.microsoft.com/office/drawing/2014/main" id="{3E336D35-7D29-2FBE-63E1-7218CF3CBED7}"/>
              </a:ext>
            </a:extLst>
          </p:cNvPr>
          <p:cNvSpPr txBox="1"/>
          <p:nvPr/>
        </p:nvSpPr>
        <p:spPr>
          <a:xfrm>
            <a:off x="884769" y="4440398"/>
            <a:ext cx="1443840" cy="461665"/>
          </a:xfrm>
          <a:prstGeom prst="rect">
            <a:avLst/>
          </a:prstGeom>
          <a:noFill/>
        </p:spPr>
        <p:txBody>
          <a:bodyPr wrap="square" rtlCol="0">
            <a:spAutoFit/>
          </a:bodyPr>
          <a:lstStyle/>
          <a:p>
            <a:r>
              <a:rPr lang="en-IN" sz="1200" dirty="0">
                <a:solidFill>
                  <a:schemeClr val="bg1"/>
                </a:solidFill>
              </a:rPr>
              <a:t>Searching movie title in IMDBS</a:t>
            </a:r>
          </a:p>
        </p:txBody>
      </p:sp>
      <p:sp>
        <p:nvSpPr>
          <p:cNvPr id="72" name="TextBox 71">
            <a:extLst>
              <a:ext uri="{FF2B5EF4-FFF2-40B4-BE49-F238E27FC236}">
                <a16:creationId xmlns:a16="http://schemas.microsoft.com/office/drawing/2014/main" id="{694AE3FB-6711-1457-C9F2-F3AF287FCF5C}"/>
              </a:ext>
            </a:extLst>
          </p:cNvPr>
          <p:cNvSpPr txBox="1"/>
          <p:nvPr/>
        </p:nvSpPr>
        <p:spPr>
          <a:xfrm>
            <a:off x="1968243" y="4390169"/>
            <a:ext cx="984198" cy="276999"/>
          </a:xfrm>
          <a:prstGeom prst="rect">
            <a:avLst/>
          </a:prstGeom>
          <a:noFill/>
        </p:spPr>
        <p:txBody>
          <a:bodyPr wrap="square" rtlCol="0">
            <a:spAutoFit/>
          </a:bodyPr>
          <a:lstStyle/>
          <a:p>
            <a:r>
              <a:rPr lang="en-IN" sz="1200" dirty="0"/>
              <a:t>Title Found?</a:t>
            </a:r>
          </a:p>
        </p:txBody>
      </p:sp>
      <p:sp>
        <p:nvSpPr>
          <p:cNvPr id="73" name="TextBox 72">
            <a:extLst>
              <a:ext uri="{FF2B5EF4-FFF2-40B4-BE49-F238E27FC236}">
                <a16:creationId xmlns:a16="http://schemas.microsoft.com/office/drawing/2014/main" id="{8C81D5A6-8DF5-5008-5260-AA6FA5B41815}"/>
              </a:ext>
            </a:extLst>
          </p:cNvPr>
          <p:cNvSpPr txBox="1"/>
          <p:nvPr/>
        </p:nvSpPr>
        <p:spPr>
          <a:xfrm>
            <a:off x="3972126" y="3807302"/>
            <a:ext cx="1316202" cy="461665"/>
          </a:xfrm>
          <a:prstGeom prst="rect">
            <a:avLst/>
          </a:prstGeom>
          <a:noFill/>
        </p:spPr>
        <p:txBody>
          <a:bodyPr wrap="square" rtlCol="0">
            <a:spAutoFit/>
          </a:bodyPr>
          <a:lstStyle/>
          <a:p>
            <a:r>
              <a:rPr lang="en-IN" sz="1200" dirty="0">
                <a:solidFill>
                  <a:schemeClr val="bg1"/>
                </a:solidFill>
              </a:rPr>
              <a:t>Extracting Movie Script info</a:t>
            </a:r>
          </a:p>
        </p:txBody>
      </p:sp>
      <p:sp>
        <p:nvSpPr>
          <p:cNvPr id="74" name="TextBox 73">
            <a:extLst>
              <a:ext uri="{FF2B5EF4-FFF2-40B4-BE49-F238E27FC236}">
                <a16:creationId xmlns:a16="http://schemas.microsoft.com/office/drawing/2014/main" id="{23B51B16-050C-5189-711C-E69084611BF5}"/>
              </a:ext>
            </a:extLst>
          </p:cNvPr>
          <p:cNvSpPr txBox="1"/>
          <p:nvPr/>
        </p:nvSpPr>
        <p:spPr>
          <a:xfrm>
            <a:off x="5825157" y="3815637"/>
            <a:ext cx="1316202" cy="461665"/>
          </a:xfrm>
          <a:prstGeom prst="rect">
            <a:avLst/>
          </a:prstGeom>
          <a:noFill/>
        </p:spPr>
        <p:txBody>
          <a:bodyPr wrap="square" rtlCol="0">
            <a:spAutoFit/>
          </a:bodyPr>
          <a:lstStyle/>
          <a:p>
            <a:r>
              <a:rPr lang="en-IN" sz="1200" dirty="0">
                <a:solidFill>
                  <a:schemeClr val="bg1"/>
                </a:solidFill>
              </a:rPr>
              <a:t>Processing Extracted Script</a:t>
            </a:r>
          </a:p>
        </p:txBody>
      </p:sp>
    </p:spTree>
    <p:extLst>
      <p:ext uri="{BB962C8B-B14F-4D97-AF65-F5344CB8AC3E}">
        <p14:creationId xmlns:p14="http://schemas.microsoft.com/office/powerpoint/2010/main" val="51142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CC01A89-8778-938A-EF8C-BAB7766F22E5}"/>
              </a:ext>
            </a:extLst>
          </p:cNvPr>
          <p:cNvSpPr/>
          <p:nvPr/>
        </p:nvSpPr>
        <p:spPr>
          <a:xfrm>
            <a:off x="1404728" y="2741807"/>
            <a:ext cx="9548190" cy="540000"/>
          </a:xfrm>
          <a:prstGeom prst="rect">
            <a:avLst/>
          </a:prstGeom>
          <a:solidFill>
            <a:srgbClr val="C2882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Oval 3">
            <a:extLst>
              <a:ext uri="{FF2B5EF4-FFF2-40B4-BE49-F238E27FC236}">
                <a16:creationId xmlns:a16="http://schemas.microsoft.com/office/drawing/2014/main" id="{613622A0-286E-D2E4-66D8-CE053E21449A}"/>
              </a:ext>
            </a:extLst>
          </p:cNvPr>
          <p:cNvSpPr/>
          <p:nvPr/>
        </p:nvSpPr>
        <p:spPr>
          <a:xfrm>
            <a:off x="981780" y="2639324"/>
            <a:ext cx="720000" cy="720000"/>
          </a:xfrm>
          <a:prstGeom prst="ellipse">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5" name="TextBox 4">
            <a:extLst>
              <a:ext uri="{FF2B5EF4-FFF2-40B4-BE49-F238E27FC236}">
                <a16:creationId xmlns:a16="http://schemas.microsoft.com/office/drawing/2014/main" id="{42030720-9D66-439B-6D75-6040B24722A8}"/>
              </a:ext>
            </a:extLst>
          </p:cNvPr>
          <p:cNvSpPr txBox="1"/>
          <p:nvPr/>
        </p:nvSpPr>
        <p:spPr>
          <a:xfrm>
            <a:off x="1701779" y="2820163"/>
            <a:ext cx="6348326" cy="369332"/>
          </a:xfrm>
          <a:prstGeom prst="rect">
            <a:avLst/>
          </a:prstGeom>
          <a:noFill/>
        </p:spPr>
        <p:txBody>
          <a:bodyPr wrap="square" rtlCol="0">
            <a:spAutoFit/>
          </a:bodyPr>
          <a:lstStyle/>
          <a:p>
            <a:r>
              <a:rPr lang="en-IN" b="1" dirty="0"/>
              <a:t>EDA Report and Insights</a:t>
            </a:r>
          </a:p>
        </p:txBody>
      </p:sp>
    </p:spTree>
    <p:extLst>
      <p:ext uri="{BB962C8B-B14F-4D97-AF65-F5344CB8AC3E}">
        <p14:creationId xmlns:p14="http://schemas.microsoft.com/office/powerpoint/2010/main" val="156726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Violence</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9218" name="Picture 2">
            <a:extLst>
              <a:ext uri="{FF2B5EF4-FFF2-40B4-BE49-F238E27FC236}">
                <a16:creationId xmlns:a16="http://schemas.microsoft.com/office/drawing/2014/main" id="{A6E81BC4-71D0-59AE-9345-25C9EA3AB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21" y="286122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FADE712-6DB4-EE82-9273-6CCFB1265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676" y="2875114"/>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7F231146-2612-F80D-C4D9-D79812F28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80"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27EE1C1-AF23-0A03-EB8B-FB2AC2E27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4414990"/>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61979E7-6332-F041-9791-32F71F410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755" y="844011"/>
            <a:ext cx="3219795" cy="1956339"/>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graphicFrame>
        <p:nvGraphicFramePr>
          <p:cNvPr id="7" name="Object 6">
            <a:extLst>
              <a:ext uri="{FF2B5EF4-FFF2-40B4-BE49-F238E27FC236}">
                <a16:creationId xmlns:a16="http://schemas.microsoft.com/office/drawing/2014/main" id="{DB78AE2B-F26F-DC84-32F2-E9B79767C0FC}"/>
              </a:ext>
            </a:extLst>
          </p:cNvPr>
          <p:cNvGraphicFramePr>
            <a:graphicFrameLocks noChangeAspect="1"/>
          </p:cNvGraphicFramePr>
          <p:nvPr>
            <p:extLst>
              <p:ext uri="{D42A27DB-BD31-4B8C-83A1-F6EECF244321}">
                <p14:modId xmlns:p14="http://schemas.microsoft.com/office/powerpoint/2010/main" val="4291949018"/>
              </p:ext>
            </p:extLst>
          </p:nvPr>
        </p:nvGraphicFramePr>
        <p:xfrm>
          <a:off x="3482182" y="2861221"/>
          <a:ext cx="2023883" cy="3074829"/>
        </p:xfrm>
        <a:graphic>
          <a:graphicData uri="http://schemas.openxmlformats.org/presentationml/2006/ole">
            <mc:AlternateContent xmlns:mc="http://schemas.openxmlformats.org/markup-compatibility/2006">
              <mc:Choice xmlns:v="urn:schemas-microsoft-com:vml" Requires="v">
                <p:oleObj name="Worksheet" r:id="rId7" imgW="2445914" imgH="3848297" progId="Excel.Sheet.12">
                  <p:embed/>
                </p:oleObj>
              </mc:Choice>
              <mc:Fallback>
                <p:oleObj name="Worksheet" r:id="rId7" imgW="2445914" imgH="3848297" progId="Excel.Sheet.12">
                  <p:embed/>
                  <p:pic>
                    <p:nvPicPr>
                      <p:cNvPr id="7" name="Object 6">
                        <a:extLst>
                          <a:ext uri="{FF2B5EF4-FFF2-40B4-BE49-F238E27FC236}">
                            <a16:creationId xmlns:a16="http://schemas.microsoft.com/office/drawing/2014/main" id="{DB78AE2B-F26F-DC84-32F2-E9B79767C0FC}"/>
                          </a:ext>
                        </a:extLst>
                      </p:cNvPr>
                      <p:cNvPicPr/>
                      <p:nvPr/>
                    </p:nvPicPr>
                    <p:blipFill>
                      <a:blip r:embed="rId8"/>
                      <a:stretch>
                        <a:fillRect/>
                      </a:stretch>
                    </p:blipFill>
                    <p:spPr>
                      <a:xfrm>
                        <a:off x="3482182" y="2861221"/>
                        <a:ext cx="2023883" cy="3074829"/>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D1D18F7F-5D8F-A577-646B-F186BACA598E}"/>
              </a:ext>
            </a:extLst>
          </p:cNvPr>
          <p:cNvPicPr>
            <a:picLocks noChangeAspect="1"/>
          </p:cNvPicPr>
          <p:nvPr/>
        </p:nvPicPr>
        <p:blipFill>
          <a:blip r:embed="rId9"/>
          <a:stretch>
            <a:fillRect/>
          </a:stretch>
        </p:blipFill>
        <p:spPr>
          <a:xfrm>
            <a:off x="5538472" y="2861221"/>
            <a:ext cx="1953709" cy="3074829"/>
          </a:xfrm>
          <a:prstGeom prst="rect">
            <a:avLst/>
          </a:prstGeom>
        </p:spPr>
      </p:pic>
      <p:pic>
        <p:nvPicPr>
          <p:cNvPr id="13" name="Picture 12">
            <a:extLst>
              <a:ext uri="{FF2B5EF4-FFF2-40B4-BE49-F238E27FC236}">
                <a16:creationId xmlns:a16="http://schemas.microsoft.com/office/drawing/2014/main" id="{983F6FD4-5EAD-0462-DB92-A62E6DF1D9DE}"/>
              </a:ext>
            </a:extLst>
          </p:cNvPr>
          <p:cNvPicPr>
            <a:picLocks noChangeAspect="1"/>
          </p:cNvPicPr>
          <p:nvPr/>
        </p:nvPicPr>
        <p:blipFill>
          <a:blip r:embed="rId10"/>
          <a:stretch>
            <a:fillRect/>
          </a:stretch>
        </p:blipFill>
        <p:spPr>
          <a:xfrm>
            <a:off x="7524588" y="2861221"/>
            <a:ext cx="2091360" cy="3074829"/>
          </a:xfrm>
          <a:prstGeom prst="rect">
            <a:avLst/>
          </a:prstGeom>
        </p:spPr>
      </p:pic>
      <p:pic>
        <p:nvPicPr>
          <p:cNvPr id="17" name="Picture 16">
            <a:extLst>
              <a:ext uri="{FF2B5EF4-FFF2-40B4-BE49-F238E27FC236}">
                <a16:creationId xmlns:a16="http://schemas.microsoft.com/office/drawing/2014/main" id="{BB22A24B-B073-5DB7-3CCA-74858610656E}"/>
              </a:ext>
            </a:extLst>
          </p:cNvPr>
          <p:cNvPicPr>
            <a:picLocks noChangeAspect="1"/>
          </p:cNvPicPr>
          <p:nvPr/>
        </p:nvPicPr>
        <p:blipFill>
          <a:blip r:embed="rId11"/>
          <a:stretch>
            <a:fillRect/>
          </a:stretch>
        </p:blipFill>
        <p:spPr>
          <a:xfrm>
            <a:off x="9647657" y="2875114"/>
            <a:ext cx="2193693" cy="3060936"/>
          </a:xfrm>
          <a:prstGeom prst="rect">
            <a:avLst/>
          </a:prstGeom>
        </p:spPr>
      </p:pic>
      <p:sp>
        <p:nvSpPr>
          <p:cNvPr id="21" name="TextBox 20">
            <a:extLst>
              <a:ext uri="{FF2B5EF4-FFF2-40B4-BE49-F238E27FC236}">
                <a16:creationId xmlns:a16="http://schemas.microsoft.com/office/drawing/2014/main" id="{886A263D-1533-1EC5-9B1A-0B0F94D313CC}"/>
              </a:ext>
            </a:extLst>
          </p:cNvPr>
          <p:cNvSpPr txBox="1"/>
          <p:nvPr/>
        </p:nvSpPr>
        <p:spPr>
          <a:xfrm>
            <a:off x="483011" y="1512510"/>
            <a:ext cx="7717092" cy="738664"/>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Violence has a good distribution of scripts across all four classes</a:t>
            </a:r>
          </a:p>
          <a:p>
            <a:pPr marL="285750" indent="-285750">
              <a:buFont typeface="Wingdings" panose="05000000000000000000" pitchFamily="2" charset="2"/>
              <a:buChar char="Ø"/>
            </a:pPr>
            <a:r>
              <a:rPr lang="en-US" sz="1400" dirty="0"/>
              <a:t>Density of the words showing violence like police station, machine gun,  shooting etc., is increasing as we move from violence “None” to “Severe” – Bigram Analysis</a:t>
            </a:r>
            <a:endParaRPr lang="en-US" sz="1400" dirty="0">
              <a:solidFill>
                <a:schemeClr val="tx1"/>
              </a:solidFill>
            </a:endParaRPr>
          </a:p>
        </p:txBody>
      </p:sp>
    </p:spTree>
    <p:extLst>
      <p:ext uri="{BB962C8B-B14F-4D97-AF65-F5344CB8AC3E}">
        <p14:creationId xmlns:p14="http://schemas.microsoft.com/office/powerpoint/2010/main" val="157064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BF22E8-EA87-61E4-7C8A-472F2975B3E9}"/>
              </a:ext>
            </a:extLst>
          </p:cNvPr>
          <p:cNvSpPr/>
          <p:nvPr/>
        </p:nvSpPr>
        <p:spPr>
          <a:xfrm>
            <a:off x="1" y="6311348"/>
            <a:ext cx="12192000" cy="546652"/>
          </a:xfrm>
          <a:prstGeom prst="rect">
            <a:avLst/>
          </a:prstGeom>
          <a:solidFill>
            <a:srgbClr val="173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1A70769-BF75-4BE1-DB49-D6E3FB270171}"/>
              </a:ext>
            </a:extLst>
          </p:cNvPr>
          <p:cNvSpPr txBox="1">
            <a:spLocks/>
          </p:cNvSpPr>
          <p:nvPr/>
        </p:nvSpPr>
        <p:spPr>
          <a:xfrm>
            <a:off x="290426" y="210913"/>
            <a:ext cx="11550924" cy="540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atin typeface="Arial Black" panose="020B0A04020102020204" pitchFamily="34" charset="0"/>
              </a:rPr>
              <a:t>Understanding Parental Guide Ratings - Profanity</a:t>
            </a:r>
          </a:p>
        </p:txBody>
      </p:sp>
      <p:sp>
        <p:nvSpPr>
          <p:cNvPr id="6" name="Rectangle: Rounded Corners 5">
            <a:extLst>
              <a:ext uri="{FF2B5EF4-FFF2-40B4-BE49-F238E27FC236}">
                <a16:creationId xmlns:a16="http://schemas.microsoft.com/office/drawing/2014/main" id="{5997136C-0F96-9C0C-EB78-5E15680A0EE6}"/>
              </a:ext>
            </a:extLst>
          </p:cNvPr>
          <p:cNvSpPr/>
          <p:nvPr/>
        </p:nvSpPr>
        <p:spPr>
          <a:xfrm>
            <a:off x="438150" y="750913"/>
            <a:ext cx="2667000" cy="540000"/>
          </a:xfrm>
          <a:prstGeom prst="roundRect">
            <a:avLst>
              <a:gd name="adj" fmla="val 13139"/>
            </a:avLst>
          </a:prstGeom>
          <a:solidFill>
            <a:srgbClr val="1739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881BCDD-A09D-B6E3-E1A2-DDD09F05A269}"/>
              </a:ext>
            </a:extLst>
          </p:cNvPr>
          <p:cNvSpPr/>
          <p:nvPr/>
        </p:nvSpPr>
        <p:spPr>
          <a:xfrm>
            <a:off x="438150" y="1057275"/>
            <a:ext cx="7867650" cy="17430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15F4BD4-FA45-69A3-4E35-64F209153A6C}"/>
              </a:ext>
            </a:extLst>
          </p:cNvPr>
          <p:cNvSpPr txBox="1"/>
          <p:nvPr/>
        </p:nvSpPr>
        <p:spPr>
          <a:xfrm>
            <a:off x="552450" y="722338"/>
            <a:ext cx="2476500" cy="338554"/>
          </a:xfrm>
          <a:prstGeom prst="rect">
            <a:avLst/>
          </a:prstGeom>
          <a:noFill/>
        </p:spPr>
        <p:txBody>
          <a:bodyPr wrap="square" rtlCol="0">
            <a:spAutoFit/>
          </a:bodyPr>
          <a:lstStyle/>
          <a:p>
            <a:r>
              <a:rPr lang="en-IN" sz="1600" b="1" dirty="0">
                <a:solidFill>
                  <a:schemeClr val="bg1"/>
                </a:solidFill>
              </a:rPr>
              <a:t>Observations</a:t>
            </a:r>
          </a:p>
        </p:txBody>
      </p:sp>
      <p:sp>
        <p:nvSpPr>
          <p:cNvPr id="16" name="TextBox 15">
            <a:extLst>
              <a:ext uri="{FF2B5EF4-FFF2-40B4-BE49-F238E27FC236}">
                <a16:creationId xmlns:a16="http://schemas.microsoft.com/office/drawing/2014/main" id="{3777A7DF-A2CD-0F38-9F93-1E88624611C1}"/>
              </a:ext>
            </a:extLst>
          </p:cNvPr>
          <p:cNvSpPr txBox="1"/>
          <p:nvPr/>
        </p:nvSpPr>
        <p:spPr>
          <a:xfrm>
            <a:off x="571500" y="5964212"/>
            <a:ext cx="2514600" cy="369332"/>
          </a:xfrm>
          <a:prstGeom prst="rect">
            <a:avLst/>
          </a:prstGeom>
          <a:noFill/>
        </p:spPr>
        <p:txBody>
          <a:bodyPr wrap="square" rtlCol="0">
            <a:spAutoFit/>
          </a:bodyPr>
          <a:lstStyle/>
          <a:p>
            <a:pPr algn="ctr"/>
            <a:r>
              <a:rPr lang="en-IN" b="1" dirty="0"/>
              <a:t>Word Cloud</a:t>
            </a:r>
          </a:p>
        </p:txBody>
      </p:sp>
      <p:sp>
        <p:nvSpPr>
          <p:cNvPr id="18" name="TextBox 17">
            <a:extLst>
              <a:ext uri="{FF2B5EF4-FFF2-40B4-BE49-F238E27FC236}">
                <a16:creationId xmlns:a16="http://schemas.microsoft.com/office/drawing/2014/main" id="{40192EA0-AFB4-5149-6FCF-1C14A389E16C}"/>
              </a:ext>
            </a:extLst>
          </p:cNvPr>
          <p:cNvSpPr txBox="1"/>
          <p:nvPr/>
        </p:nvSpPr>
        <p:spPr>
          <a:xfrm>
            <a:off x="6438902" y="5991999"/>
            <a:ext cx="2514600" cy="369332"/>
          </a:xfrm>
          <a:prstGeom prst="rect">
            <a:avLst/>
          </a:prstGeom>
          <a:noFill/>
        </p:spPr>
        <p:txBody>
          <a:bodyPr wrap="square" rtlCol="0">
            <a:spAutoFit/>
          </a:bodyPr>
          <a:lstStyle/>
          <a:p>
            <a:pPr algn="ctr"/>
            <a:r>
              <a:rPr lang="en-IN" b="1" dirty="0"/>
              <a:t>Bi-Gram Distributions</a:t>
            </a:r>
          </a:p>
        </p:txBody>
      </p:sp>
      <p:pic>
        <p:nvPicPr>
          <p:cNvPr id="4" name="Picture 6">
            <a:extLst>
              <a:ext uri="{FF2B5EF4-FFF2-40B4-BE49-F238E27FC236}">
                <a16:creationId xmlns:a16="http://schemas.microsoft.com/office/drawing/2014/main" id="{BF006580-6784-4F4B-D462-4F6D218C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836613"/>
            <a:ext cx="3219450" cy="1963738"/>
          </a:xfrm>
          <a:prstGeom prst="rect">
            <a:avLst/>
          </a:prstGeom>
          <a:noFill/>
          <a:ln>
            <a:solidFill>
              <a:srgbClr val="17393D"/>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016B4EA-C789-A996-F059-8C2EECCD7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842973"/>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212C305-F00F-37B3-6332-114F20C4B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425" y="283700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816E5F6-7755-B688-F859-633A273B4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4352772"/>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4D4CE016-5FCE-0615-98C0-D4E845AF8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425" y="4346801"/>
            <a:ext cx="1440000" cy="15210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C6AD40-8C41-0C49-C9F0-4BF8FA00EAE7}"/>
              </a:ext>
            </a:extLst>
          </p:cNvPr>
          <p:cNvPicPr>
            <a:picLocks noChangeAspect="1"/>
          </p:cNvPicPr>
          <p:nvPr/>
        </p:nvPicPr>
        <p:blipFill>
          <a:blip r:embed="rId7"/>
          <a:stretch>
            <a:fillRect/>
          </a:stretch>
        </p:blipFill>
        <p:spPr>
          <a:xfrm>
            <a:off x="3419537" y="2907047"/>
            <a:ext cx="2165186" cy="2960814"/>
          </a:xfrm>
          <a:prstGeom prst="rect">
            <a:avLst/>
          </a:prstGeom>
        </p:spPr>
      </p:pic>
      <p:pic>
        <p:nvPicPr>
          <p:cNvPr id="15" name="Picture 14">
            <a:extLst>
              <a:ext uri="{FF2B5EF4-FFF2-40B4-BE49-F238E27FC236}">
                <a16:creationId xmlns:a16="http://schemas.microsoft.com/office/drawing/2014/main" id="{6A5789E3-C533-9B78-56A4-9E246C0B2ACB}"/>
              </a:ext>
            </a:extLst>
          </p:cNvPr>
          <p:cNvPicPr>
            <a:picLocks noChangeAspect="1"/>
          </p:cNvPicPr>
          <p:nvPr/>
        </p:nvPicPr>
        <p:blipFill>
          <a:blip r:embed="rId8"/>
          <a:stretch>
            <a:fillRect/>
          </a:stretch>
        </p:blipFill>
        <p:spPr>
          <a:xfrm>
            <a:off x="5644835" y="2907047"/>
            <a:ext cx="2040783" cy="2960814"/>
          </a:xfrm>
          <a:prstGeom prst="rect">
            <a:avLst/>
          </a:prstGeom>
        </p:spPr>
      </p:pic>
      <p:pic>
        <p:nvPicPr>
          <p:cNvPr id="19" name="Picture 18">
            <a:extLst>
              <a:ext uri="{FF2B5EF4-FFF2-40B4-BE49-F238E27FC236}">
                <a16:creationId xmlns:a16="http://schemas.microsoft.com/office/drawing/2014/main" id="{F585109E-7B15-D19B-B089-5C5F6673D69B}"/>
              </a:ext>
            </a:extLst>
          </p:cNvPr>
          <p:cNvPicPr>
            <a:picLocks noChangeAspect="1"/>
          </p:cNvPicPr>
          <p:nvPr/>
        </p:nvPicPr>
        <p:blipFill>
          <a:blip r:embed="rId9"/>
          <a:stretch>
            <a:fillRect/>
          </a:stretch>
        </p:blipFill>
        <p:spPr>
          <a:xfrm>
            <a:off x="7744348" y="2905269"/>
            <a:ext cx="2040783" cy="2981810"/>
          </a:xfrm>
          <a:prstGeom prst="rect">
            <a:avLst/>
          </a:prstGeom>
        </p:spPr>
      </p:pic>
      <p:pic>
        <p:nvPicPr>
          <p:cNvPr id="21" name="Picture 20">
            <a:extLst>
              <a:ext uri="{FF2B5EF4-FFF2-40B4-BE49-F238E27FC236}">
                <a16:creationId xmlns:a16="http://schemas.microsoft.com/office/drawing/2014/main" id="{6FF62CF7-E5F0-96A5-4F8D-19BE1AB026CF}"/>
              </a:ext>
            </a:extLst>
          </p:cNvPr>
          <p:cNvPicPr>
            <a:picLocks noChangeAspect="1"/>
          </p:cNvPicPr>
          <p:nvPr/>
        </p:nvPicPr>
        <p:blipFill>
          <a:blip r:embed="rId10"/>
          <a:stretch>
            <a:fillRect/>
          </a:stretch>
        </p:blipFill>
        <p:spPr>
          <a:xfrm>
            <a:off x="9837683" y="2886051"/>
            <a:ext cx="2003667" cy="3001028"/>
          </a:xfrm>
          <a:prstGeom prst="rect">
            <a:avLst/>
          </a:prstGeom>
        </p:spPr>
      </p:pic>
      <p:sp>
        <p:nvSpPr>
          <p:cNvPr id="22" name="TextBox 21">
            <a:extLst>
              <a:ext uri="{FF2B5EF4-FFF2-40B4-BE49-F238E27FC236}">
                <a16:creationId xmlns:a16="http://schemas.microsoft.com/office/drawing/2014/main" id="{5E3B1072-870E-3D7E-BEEA-2DAF975FA91B}"/>
              </a:ext>
            </a:extLst>
          </p:cNvPr>
          <p:cNvSpPr txBox="1"/>
          <p:nvPr/>
        </p:nvSpPr>
        <p:spPr>
          <a:xfrm>
            <a:off x="483011" y="1502678"/>
            <a:ext cx="7717092" cy="954107"/>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1"/>
                </a:solidFill>
              </a:rPr>
              <a:t>Profanity has a good distribution of scripts across all four classes (Profanity category “None” has relatively lower number of scripts)</a:t>
            </a:r>
          </a:p>
          <a:p>
            <a:pPr marL="285750" indent="-285750">
              <a:buFont typeface="Wingdings" panose="05000000000000000000" pitchFamily="2" charset="2"/>
              <a:buChar char="Ø"/>
            </a:pPr>
            <a:r>
              <a:rPr lang="en-US" sz="1400" dirty="0">
                <a:solidFill>
                  <a:schemeClr val="tx1"/>
                </a:solidFill>
              </a:rPr>
              <a:t>Profanity category “None” has no or very less words conveying profanity while category “Severe”  has wor</a:t>
            </a:r>
            <a:r>
              <a:rPr lang="en-US" sz="1400" dirty="0"/>
              <a:t>ds like f**k, S**t etc., - Observation from Word Cloud</a:t>
            </a:r>
            <a:endParaRPr lang="en-US" sz="1400" dirty="0">
              <a:solidFill>
                <a:schemeClr val="tx1"/>
              </a:solidFill>
            </a:endParaRPr>
          </a:p>
        </p:txBody>
      </p:sp>
      <p:sp>
        <p:nvSpPr>
          <p:cNvPr id="23" name="Rectangle 22">
            <a:extLst>
              <a:ext uri="{FF2B5EF4-FFF2-40B4-BE49-F238E27FC236}">
                <a16:creationId xmlns:a16="http://schemas.microsoft.com/office/drawing/2014/main" id="{09E813AD-B57C-025C-EE7F-5A720B73D207}"/>
              </a:ext>
            </a:extLst>
          </p:cNvPr>
          <p:cNvSpPr/>
          <p:nvPr/>
        </p:nvSpPr>
        <p:spPr>
          <a:xfrm>
            <a:off x="10224572" y="1406013"/>
            <a:ext cx="552557" cy="1209368"/>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6552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1980</TotalTime>
  <Words>3542</Words>
  <Application>Microsoft Office PowerPoint</Application>
  <PresentationFormat>Widescreen</PresentationFormat>
  <Paragraphs>619</Paragraphs>
  <Slides>32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9" baseType="lpstr">
      <vt:lpstr>Arial</vt:lpstr>
      <vt:lpstr>Arial Black</vt:lpstr>
      <vt:lpstr>Calibri</vt:lpstr>
      <vt:lpstr>Calibri Light</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sairam dhanalakota</dc:creator>
  <cp:lastModifiedBy>sairam dhanalakota</cp:lastModifiedBy>
  <cp:revision>475</cp:revision>
  <dcterms:created xsi:type="dcterms:W3CDTF">2023-02-18T02:55:52Z</dcterms:created>
  <dcterms:modified xsi:type="dcterms:W3CDTF">2023-03-27T06:07:43Z</dcterms:modified>
</cp:coreProperties>
</file>